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61" r:id="rId5"/>
    <p:sldId id="260" r:id="rId6"/>
    <p:sldId id="262" r:id="rId7"/>
    <p:sldId id="264" r:id="rId8"/>
    <p:sldId id="263" r:id="rId9"/>
    <p:sldId id="265" r:id="rId10"/>
    <p:sldId id="266" r:id="rId11"/>
    <p:sldId id="270" r:id="rId12"/>
    <p:sldId id="268" r:id="rId13"/>
    <p:sldId id="267" r:id="rId14"/>
    <p:sldId id="273" r:id="rId15"/>
    <p:sldId id="269" r:id="rId16"/>
    <p:sldId id="285" r:id="rId17"/>
    <p:sldId id="271" r:id="rId18"/>
    <p:sldId id="259" r:id="rId19"/>
    <p:sldId id="272" r:id="rId20"/>
    <p:sldId id="277" r:id="rId21"/>
    <p:sldId id="276" r:id="rId22"/>
    <p:sldId id="278" r:id="rId23"/>
    <p:sldId id="275" r:id="rId24"/>
    <p:sldId id="279" r:id="rId25"/>
    <p:sldId id="274" r:id="rId26"/>
    <p:sldId id="281" r:id="rId27"/>
    <p:sldId id="282" r:id="rId28"/>
    <p:sldId id="280"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607199-4BAE-488A-A2AC-4739F8F56E1B}" v="1" dt="2019-10-21T09:17:14.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microsoft.com/office/2015/10/relationships/revisionInfo" Target="revisionInfo.xml"/></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9B5F5-A5C2-4588-8CCD-6D5A44A21BD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1738DFC-9250-4D60-9816-9482048E3F55}">
      <dgm:prSet custT="1"/>
      <dgm:spPr/>
      <dgm:t>
        <a:bodyPr/>
        <a:lstStyle/>
        <a:p>
          <a:r>
            <a:rPr lang="en-GB" sz="1800" dirty="0"/>
            <a:t>N is needed to create amino acids, the building blocks of all animal and plant protein. </a:t>
          </a:r>
          <a:endParaRPr lang="en-US" sz="1800" dirty="0"/>
        </a:p>
      </dgm:t>
    </dgm:pt>
    <dgm:pt modelId="{11A806EA-21B3-47A9-A16B-69F6A3145DAD}" type="parTrans" cxnId="{2CDA3CA6-22C3-4522-B460-F2ED2885F41C}">
      <dgm:prSet/>
      <dgm:spPr/>
      <dgm:t>
        <a:bodyPr/>
        <a:lstStyle/>
        <a:p>
          <a:endParaRPr lang="en-US"/>
        </a:p>
      </dgm:t>
    </dgm:pt>
    <dgm:pt modelId="{49357516-B426-4A46-B8D5-1EDEF96DE595}" type="sibTrans" cxnId="{2CDA3CA6-22C3-4522-B460-F2ED2885F41C}">
      <dgm:prSet/>
      <dgm:spPr/>
      <dgm:t>
        <a:bodyPr/>
        <a:lstStyle/>
        <a:p>
          <a:endParaRPr lang="en-US"/>
        </a:p>
      </dgm:t>
    </dgm:pt>
    <dgm:pt modelId="{47B2DCA6-01F7-4D3D-98AB-1504EF10512B}">
      <dgm:prSet custT="1"/>
      <dgm:spPr/>
      <dgm:t>
        <a:bodyPr/>
        <a:lstStyle/>
        <a:p>
          <a:r>
            <a:rPr lang="en-GB" sz="1800" dirty="0"/>
            <a:t>The largest store of N is as N2 gas in the atmosphere. </a:t>
          </a:r>
          <a:endParaRPr lang="en-US" sz="1800" dirty="0"/>
        </a:p>
      </dgm:t>
    </dgm:pt>
    <dgm:pt modelId="{BCEE9197-6070-41A7-9D1C-689F0EA673CA}" type="parTrans" cxnId="{FEFAA4A4-2B0C-4E01-8932-43ECBFA3E0F2}">
      <dgm:prSet/>
      <dgm:spPr/>
      <dgm:t>
        <a:bodyPr/>
        <a:lstStyle/>
        <a:p>
          <a:endParaRPr lang="en-US"/>
        </a:p>
      </dgm:t>
    </dgm:pt>
    <dgm:pt modelId="{89A2B36C-43FF-4179-B4E4-60B65D638B58}" type="sibTrans" cxnId="{FEFAA4A4-2B0C-4E01-8932-43ECBFA3E0F2}">
      <dgm:prSet/>
      <dgm:spPr/>
      <dgm:t>
        <a:bodyPr/>
        <a:lstStyle/>
        <a:p>
          <a:endParaRPr lang="en-US"/>
        </a:p>
      </dgm:t>
    </dgm:pt>
    <dgm:pt modelId="{8B918AC6-FDD1-4AF7-99B0-676D0F478BE0}">
      <dgm:prSet custT="1"/>
      <dgm:spPr/>
      <dgm:t>
        <a:bodyPr/>
        <a:lstStyle/>
        <a:p>
          <a:r>
            <a:rPr lang="en-GB" sz="1800" dirty="0"/>
            <a:t>Soil Bacteria convert this N2 gas into N compounds that can be used by plants e.g. nitrate (NO3 -), and ammonium (NH4+). </a:t>
          </a:r>
          <a:endParaRPr lang="en-US" sz="1800" dirty="0"/>
        </a:p>
      </dgm:t>
    </dgm:pt>
    <dgm:pt modelId="{2D634A9F-840A-47B8-8B26-AC609BD86357}" type="parTrans" cxnId="{346BE832-BCFD-4B7D-9CA0-822C00AF7306}">
      <dgm:prSet/>
      <dgm:spPr/>
      <dgm:t>
        <a:bodyPr/>
        <a:lstStyle/>
        <a:p>
          <a:endParaRPr lang="en-US"/>
        </a:p>
      </dgm:t>
    </dgm:pt>
    <dgm:pt modelId="{824535C7-4F7B-4DC3-A150-D75A2352A86F}" type="sibTrans" cxnId="{346BE832-BCFD-4B7D-9CA0-822C00AF7306}">
      <dgm:prSet/>
      <dgm:spPr/>
      <dgm:t>
        <a:bodyPr/>
        <a:lstStyle/>
        <a:p>
          <a:endParaRPr lang="en-US"/>
        </a:p>
      </dgm:t>
    </dgm:pt>
    <dgm:pt modelId="{9733A1A3-311E-443B-93F9-F290F8300F17}">
      <dgm:prSet custT="1"/>
      <dgm:spPr/>
      <dgm:t>
        <a:bodyPr/>
        <a:lstStyle/>
        <a:p>
          <a:r>
            <a:rPr lang="en-GB" sz="1800" dirty="0"/>
            <a:t>Soil bacteria and fungi decompose excreted organic compounds containing N such as urine, manures, slurries, as well as animals and leaf litter, recycling N.</a:t>
          </a:r>
          <a:endParaRPr lang="en-US" sz="1800" dirty="0"/>
        </a:p>
      </dgm:t>
    </dgm:pt>
    <dgm:pt modelId="{D37BFA39-988F-49D6-9DBE-1123EB912112}" type="parTrans" cxnId="{1F5A4336-78BC-47AE-883B-99040EF67BDD}">
      <dgm:prSet/>
      <dgm:spPr/>
      <dgm:t>
        <a:bodyPr/>
        <a:lstStyle/>
        <a:p>
          <a:endParaRPr lang="en-US"/>
        </a:p>
      </dgm:t>
    </dgm:pt>
    <dgm:pt modelId="{4B1BC79A-5CCE-405F-8538-E7F18439F678}" type="sibTrans" cxnId="{1F5A4336-78BC-47AE-883B-99040EF67BDD}">
      <dgm:prSet/>
      <dgm:spPr/>
      <dgm:t>
        <a:bodyPr/>
        <a:lstStyle/>
        <a:p>
          <a:endParaRPr lang="en-US"/>
        </a:p>
      </dgm:t>
    </dgm:pt>
    <dgm:pt modelId="{72146577-5C2F-44CC-ACAF-7E29CAC45589}" type="pres">
      <dgm:prSet presAssocID="{AF49B5F5-A5C2-4588-8CCD-6D5A44A21BD3}" presName="diagram" presStyleCnt="0">
        <dgm:presLayoutVars>
          <dgm:dir/>
          <dgm:resizeHandles val="exact"/>
        </dgm:presLayoutVars>
      </dgm:prSet>
      <dgm:spPr/>
      <dgm:t>
        <a:bodyPr/>
        <a:lstStyle/>
        <a:p>
          <a:endParaRPr lang="en-GB"/>
        </a:p>
      </dgm:t>
    </dgm:pt>
    <dgm:pt modelId="{03C83736-69B6-4603-8D9F-F5EF6B9295F4}" type="pres">
      <dgm:prSet presAssocID="{D1738DFC-9250-4D60-9816-9482048E3F55}" presName="node" presStyleLbl="node1" presStyleIdx="0" presStyleCnt="4">
        <dgm:presLayoutVars>
          <dgm:bulletEnabled val="1"/>
        </dgm:presLayoutVars>
      </dgm:prSet>
      <dgm:spPr/>
      <dgm:t>
        <a:bodyPr/>
        <a:lstStyle/>
        <a:p>
          <a:endParaRPr lang="en-GB"/>
        </a:p>
      </dgm:t>
    </dgm:pt>
    <dgm:pt modelId="{25AF74D4-0D26-4C14-BCD5-0A287EC2F2C5}" type="pres">
      <dgm:prSet presAssocID="{49357516-B426-4A46-B8D5-1EDEF96DE595}" presName="sibTrans" presStyleCnt="0"/>
      <dgm:spPr/>
    </dgm:pt>
    <dgm:pt modelId="{83BA5D11-1A83-4380-BAE2-7C44C624973D}" type="pres">
      <dgm:prSet presAssocID="{47B2DCA6-01F7-4D3D-98AB-1504EF10512B}" presName="node" presStyleLbl="node1" presStyleIdx="1" presStyleCnt="4">
        <dgm:presLayoutVars>
          <dgm:bulletEnabled val="1"/>
        </dgm:presLayoutVars>
      </dgm:prSet>
      <dgm:spPr/>
      <dgm:t>
        <a:bodyPr/>
        <a:lstStyle/>
        <a:p>
          <a:endParaRPr lang="en-GB"/>
        </a:p>
      </dgm:t>
    </dgm:pt>
    <dgm:pt modelId="{AFE3254C-648C-4AE1-A3FE-64353279344D}" type="pres">
      <dgm:prSet presAssocID="{89A2B36C-43FF-4179-B4E4-60B65D638B58}" presName="sibTrans" presStyleCnt="0"/>
      <dgm:spPr/>
    </dgm:pt>
    <dgm:pt modelId="{A475CCD5-714E-4F87-A9EA-60178157A003}" type="pres">
      <dgm:prSet presAssocID="{8B918AC6-FDD1-4AF7-99B0-676D0F478BE0}" presName="node" presStyleLbl="node1" presStyleIdx="2" presStyleCnt="4">
        <dgm:presLayoutVars>
          <dgm:bulletEnabled val="1"/>
        </dgm:presLayoutVars>
      </dgm:prSet>
      <dgm:spPr/>
      <dgm:t>
        <a:bodyPr/>
        <a:lstStyle/>
        <a:p>
          <a:endParaRPr lang="en-GB"/>
        </a:p>
      </dgm:t>
    </dgm:pt>
    <dgm:pt modelId="{50CD7BA5-A053-47E4-8FDD-925F3D5D2994}" type="pres">
      <dgm:prSet presAssocID="{824535C7-4F7B-4DC3-A150-D75A2352A86F}" presName="sibTrans" presStyleCnt="0"/>
      <dgm:spPr/>
    </dgm:pt>
    <dgm:pt modelId="{BF92BBC4-CCDA-4181-AB84-CEFD1F693795}" type="pres">
      <dgm:prSet presAssocID="{9733A1A3-311E-443B-93F9-F290F8300F17}" presName="node" presStyleLbl="node1" presStyleIdx="3" presStyleCnt="4">
        <dgm:presLayoutVars>
          <dgm:bulletEnabled val="1"/>
        </dgm:presLayoutVars>
      </dgm:prSet>
      <dgm:spPr/>
      <dgm:t>
        <a:bodyPr/>
        <a:lstStyle/>
        <a:p>
          <a:endParaRPr lang="en-GB"/>
        </a:p>
      </dgm:t>
    </dgm:pt>
  </dgm:ptLst>
  <dgm:cxnLst>
    <dgm:cxn modelId="{FEFAA4A4-2B0C-4E01-8932-43ECBFA3E0F2}" srcId="{AF49B5F5-A5C2-4588-8CCD-6D5A44A21BD3}" destId="{47B2DCA6-01F7-4D3D-98AB-1504EF10512B}" srcOrd="1" destOrd="0" parTransId="{BCEE9197-6070-41A7-9D1C-689F0EA673CA}" sibTransId="{89A2B36C-43FF-4179-B4E4-60B65D638B58}"/>
    <dgm:cxn modelId="{40A0496A-D08F-45AD-8AAB-DAAAEEF583D4}" type="presOf" srcId="{AF49B5F5-A5C2-4588-8CCD-6D5A44A21BD3}" destId="{72146577-5C2F-44CC-ACAF-7E29CAC45589}" srcOrd="0" destOrd="0" presId="urn:microsoft.com/office/officeart/2005/8/layout/default"/>
    <dgm:cxn modelId="{DC0CE71C-AAE4-4E46-831D-DA22EA6016C6}" type="presOf" srcId="{8B918AC6-FDD1-4AF7-99B0-676D0F478BE0}" destId="{A475CCD5-714E-4F87-A9EA-60178157A003}" srcOrd="0" destOrd="0" presId="urn:microsoft.com/office/officeart/2005/8/layout/default"/>
    <dgm:cxn modelId="{1F5A4336-78BC-47AE-883B-99040EF67BDD}" srcId="{AF49B5F5-A5C2-4588-8CCD-6D5A44A21BD3}" destId="{9733A1A3-311E-443B-93F9-F290F8300F17}" srcOrd="3" destOrd="0" parTransId="{D37BFA39-988F-49D6-9DBE-1123EB912112}" sibTransId="{4B1BC79A-5CCE-405F-8538-E7F18439F678}"/>
    <dgm:cxn modelId="{06A3D735-3A0F-4F5C-BC41-31441BEAF77C}" type="presOf" srcId="{9733A1A3-311E-443B-93F9-F290F8300F17}" destId="{BF92BBC4-CCDA-4181-AB84-CEFD1F693795}" srcOrd="0" destOrd="0" presId="urn:microsoft.com/office/officeart/2005/8/layout/default"/>
    <dgm:cxn modelId="{3B643863-8D9E-4809-A625-067C8166FB00}" type="presOf" srcId="{47B2DCA6-01F7-4D3D-98AB-1504EF10512B}" destId="{83BA5D11-1A83-4380-BAE2-7C44C624973D}" srcOrd="0" destOrd="0" presId="urn:microsoft.com/office/officeart/2005/8/layout/default"/>
    <dgm:cxn modelId="{2CDA3CA6-22C3-4522-B460-F2ED2885F41C}" srcId="{AF49B5F5-A5C2-4588-8CCD-6D5A44A21BD3}" destId="{D1738DFC-9250-4D60-9816-9482048E3F55}" srcOrd="0" destOrd="0" parTransId="{11A806EA-21B3-47A9-A16B-69F6A3145DAD}" sibTransId="{49357516-B426-4A46-B8D5-1EDEF96DE595}"/>
    <dgm:cxn modelId="{346BE832-BCFD-4B7D-9CA0-822C00AF7306}" srcId="{AF49B5F5-A5C2-4588-8CCD-6D5A44A21BD3}" destId="{8B918AC6-FDD1-4AF7-99B0-676D0F478BE0}" srcOrd="2" destOrd="0" parTransId="{2D634A9F-840A-47B8-8B26-AC609BD86357}" sibTransId="{824535C7-4F7B-4DC3-A150-D75A2352A86F}"/>
    <dgm:cxn modelId="{2F4BCC1D-30F6-470A-93E2-396AAEE03CBA}" type="presOf" srcId="{D1738DFC-9250-4D60-9816-9482048E3F55}" destId="{03C83736-69B6-4603-8D9F-F5EF6B9295F4}" srcOrd="0" destOrd="0" presId="urn:microsoft.com/office/officeart/2005/8/layout/default"/>
    <dgm:cxn modelId="{FE5E6F8A-CEED-42E2-8FA8-8C391D410D15}" type="presParOf" srcId="{72146577-5C2F-44CC-ACAF-7E29CAC45589}" destId="{03C83736-69B6-4603-8D9F-F5EF6B9295F4}" srcOrd="0" destOrd="0" presId="urn:microsoft.com/office/officeart/2005/8/layout/default"/>
    <dgm:cxn modelId="{A87EF659-F780-4D37-810C-3B2F1F7DB259}" type="presParOf" srcId="{72146577-5C2F-44CC-ACAF-7E29CAC45589}" destId="{25AF74D4-0D26-4C14-BCD5-0A287EC2F2C5}" srcOrd="1" destOrd="0" presId="urn:microsoft.com/office/officeart/2005/8/layout/default"/>
    <dgm:cxn modelId="{11098D7E-68A2-46EA-B4D8-424D5C238399}" type="presParOf" srcId="{72146577-5C2F-44CC-ACAF-7E29CAC45589}" destId="{83BA5D11-1A83-4380-BAE2-7C44C624973D}" srcOrd="2" destOrd="0" presId="urn:microsoft.com/office/officeart/2005/8/layout/default"/>
    <dgm:cxn modelId="{2B44F020-7F9E-4B41-ACE4-ED75003B4437}" type="presParOf" srcId="{72146577-5C2F-44CC-ACAF-7E29CAC45589}" destId="{AFE3254C-648C-4AE1-A3FE-64353279344D}" srcOrd="3" destOrd="0" presId="urn:microsoft.com/office/officeart/2005/8/layout/default"/>
    <dgm:cxn modelId="{E4C093A7-4202-4229-84AC-5E3C9089D1BF}" type="presParOf" srcId="{72146577-5C2F-44CC-ACAF-7E29CAC45589}" destId="{A475CCD5-714E-4F87-A9EA-60178157A003}" srcOrd="4" destOrd="0" presId="urn:microsoft.com/office/officeart/2005/8/layout/default"/>
    <dgm:cxn modelId="{7855DDF3-89D4-47EB-A9CB-7569D9810921}" type="presParOf" srcId="{72146577-5C2F-44CC-ACAF-7E29CAC45589}" destId="{50CD7BA5-A053-47E4-8FDD-925F3D5D2994}" srcOrd="5" destOrd="0" presId="urn:microsoft.com/office/officeart/2005/8/layout/default"/>
    <dgm:cxn modelId="{B787045B-DC06-4541-B819-A82AA965B015}" type="presParOf" srcId="{72146577-5C2F-44CC-ACAF-7E29CAC45589}" destId="{BF92BBC4-CCDA-4181-AB84-CEFD1F69379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10A6C7-BBE5-469D-A78D-E69175E1D07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C803CA6-FA93-4294-B7ED-DFDEE4180AEB}">
      <dgm:prSet/>
      <dgm:spPr/>
      <dgm:t>
        <a:bodyPr/>
        <a:lstStyle/>
        <a:p>
          <a:pPr algn="just"/>
          <a:r>
            <a:rPr lang="en-GB" dirty="0"/>
            <a:t>It is important that expectations and outcomes are managed; in many systems it may take years before any visible effects are seen, particularly in slow response systems with significant accumulated nutrient pools within the catchment. </a:t>
          </a:r>
          <a:endParaRPr lang="en-US" dirty="0"/>
        </a:p>
      </dgm:t>
    </dgm:pt>
    <dgm:pt modelId="{B9E9D466-88AD-4C4D-9C06-6F0DE473798D}" type="parTrans" cxnId="{23758CAC-42DC-4AB8-8924-D3EE037ABBF9}">
      <dgm:prSet/>
      <dgm:spPr/>
      <dgm:t>
        <a:bodyPr/>
        <a:lstStyle/>
        <a:p>
          <a:endParaRPr lang="en-US"/>
        </a:p>
      </dgm:t>
    </dgm:pt>
    <dgm:pt modelId="{FD0A0241-A7FE-40D7-ABE5-71948B9163DD}" type="sibTrans" cxnId="{23758CAC-42DC-4AB8-8924-D3EE037ABBF9}">
      <dgm:prSet/>
      <dgm:spPr/>
      <dgm:t>
        <a:bodyPr/>
        <a:lstStyle/>
        <a:p>
          <a:endParaRPr lang="en-US"/>
        </a:p>
      </dgm:t>
    </dgm:pt>
    <dgm:pt modelId="{3DDA24F4-BDF7-4382-9269-462BEE5DDDCB}">
      <dgm:prSet/>
      <dgm:spPr/>
      <dgm:t>
        <a:bodyPr/>
        <a:lstStyle/>
        <a:p>
          <a:pPr algn="just"/>
          <a:r>
            <a:rPr lang="en-GB" dirty="0"/>
            <a:t>We need to work together to better understand the scale of the problem, the causes of this flux from land to water, and the likely response time of the ecosystem to any mitigation efforts. </a:t>
          </a:r>
          <a:endParaRPr lang="en-US" dirty="0"/>
        </a:p>
      </dgm:t>
    </dgm:pt>
    <dgm:pt modelId="{03666CBD-9F84-4FD5-94F6-985687341AF3}" type="parTrans" cxnId="{DEB118F8-51C3-4828-AD7B-C86D11A982B7}">
      <dgm:prSet/>
      <dgm:spPr/>
      <dgm:t>
        <a:bodyPr/>
        <a:lstStyle/>
        <a:p>
          <a:endParaRPr lang="en-US"/>
        </a:p>
      </dgm:t>
    </dgm:pt>
    <dgm:pt modelId="{6832816B-498E-45E7-8732-194DFA8C151E}" type="sibTrans" cxnId="{DEB118F8-51C3-4828-AD7B-C86D11A982B7}">
      <dgm:prSet/>
      <dgm:spPr/>
      <dgm:t>
        <a:bodyPr/>
        <a:lstStyle/>
        <a:p>
          <a:endParaRPr lang="en-US"/>
        </a:p>
      </dgm:t>
    </dgm:pt>
    <dgm:pt modelId="{C69E51AB-9BAE-485E-B5CB-D0FFB52FC084}">
      <dgm:prSet/>
      <dgm:spPr/>
      <dgm:t>
        <a:bodyPr/>
        <a:lstStyle/>
        <a:p>
          <a:pPr algn="just"/>
          <a:r>
            <a:rPr lang="en-GB" dirty="0"/>
            <a:t>This will allow optimisation of beneficial practices, maximising mitigation engagement and generating effective outcomes.</a:t>
          </a:r>
          <a:endParaRPr lang="en-US" dirty="0"/>
        </a:p>
      </dgm:t>
    </dgm:pt>
    <dgm:pt modelId="{F0E263F4-974E-4FB4-9154-5C68B67E9E2B}" type="parTrans" cxnId="{C8C91733-6712-4084-91CD-B88D99D54D99}">
      <dgm:prSet/>
      <dgm:spPr/>
      <dgm:t>
        <a:bodyPr/>
        <a:lstStyle/>
        <a:p>
          <a:endParaRPr lang="en-US"/>
        </a:p>
      </dgm:t>
    </dgm:pt>
    <dgm:pt modelId="{D9836713-9ED3-47B7-A460-CC201855C0BA}" type="sibTrans" cxnId="{C8C91733-6712-4084-91CD-B88D99D54D99}">
      <dgm:prSet/>
      <dgm:spPr/>
      <dgm:t>
        <a:bodyPr/>
        <a:lstStyle/>
        <a:p>
          <a:endParaRPr lang="en-US"/>
        </a:p>
      </dgm:t>
    </dgm:pt>
    <dgm:pt modelId="{2DDCD43D-F034-4ACD-8004-EC6C9184757A}" type="pres">
      <dgm:prSet presAssocID="{0B10A6C7-BBE5-469D-A78D-E69175E1D079}" presName="linear" presStyleCnt="0">
        <dgm:presLayoutVars>
          <dgm:animLvl val="lvl"/>
          <dgm:resizeHandles val="exact"/>
        </dgm:presLayoutVars>
      </dgm:prSet>
      <dgm:spPr/>
      <dgm:t>
        <a:bodyPr/>
        <a:lstStyle/>
        <a:p>
          <a:endParaRPr lang="en-GB"/>
        </a:p>
      </dgm:t>
    </dgm:pt>
    <dgm:pt modelId="{5C563059-E5AA-4F63-834F-F3CA9D642D90}" type="pres">
      <dgm:prSet presAssocID="{9C803CA6-FA93-4294-B7ED-DFDEE4180AEB}" presName="parentText" presStyleLbl="node1" presStyleIdx="0" presStyleCnt="3">
        <dgm:presLayoutVars>
          <dgm:chMax val="0"/>
          <dgm:bulletEnabled val="1"/>
        </dgm:presLayoutVars>
      </dgm:prSet>
      <dgm:spPr/>
      <dgm:t>
        <a:bodyPr/>
        <a:lstStyle/>
        <a:p>
          <a:endParaRPr lang="en-GB"/>
        </a:p>
      </dgm:t>
    </dgm:pt>
    <dgm:pt modelId="{41F47D78-BC18-4330-9C80-E17962620A29}" type="pres">
      <dgm:prSet presAssocID="{FD0A0241-A7FE-40D7-ABE5-71948B9163DD}" presName="spacer" presStyleCnt="0"/>
      <dgm:spPr/>
    </dgm:pt>
    <dgm:pt modelId="{9D0367FC-4591-4413-B844-2A1E733AB764}" type="pres">
      <dgm:prSet presAssocID="{3DDA24F4-BDF7-4382-9269-462BEE5DDDCB}" presName="parentText" presStyleLbl="node1" presStyleIdx="1" presStyleCnt="3">
        <dgm:presLayoutVars>
          <dgm:chMax val="0"/>
          <dgm:bulletEnabled val="1"/>
        </dgm:presLayoutVars>
      </dgm:prSet>
      <dgm:spPr/>
      <dgm:t>
        <a:bodyPr/>
        <a:lstStyle/>
        <a:p>
          <a:endParaRPr lang="en-GB"/>
        </a:p>
      </dgm:t>
    </dgm:pt>
    <dgm:pt modelId="{0975C761-01B3-48C1-98C8-12795D0FF352}" type="pres">
      <dgm:prSet presAssocID="{6832816B-498E-45E7-8732-194DFA8C151E}" presName="spacer" presStyleCnt="0"/>
      <dgm:spPr/>
    </dgm:pt>
    <dgm:pt modelId="{B9BDBA74-B216-419C-8547-8B7180791098}" type="pres">
      <dgm:prSet presAssocID="{C69E51AB-9BAE-485E-B5CB-D0FFB52FC084}" presName="parentText" presStyleLbl="node1" presStyleIdx="2" presStyleCnt="3">
        <dgm:presLayoutVars>
          <dgm:chMax val="0"/>
          <dgm:bulletEnabled val="1"/>
        </dgm:presLayoutVars>
      </dgm:prSet>
      <dgm:spPr/>
      <dgm:t>
        <a:bodyPr/>
        <a:lstStyle/>
        <a:p>
          <a:endParaRPr lang="en-GB"/>
        </a:p>
      </dgm:t>
    </dgm:pt>
  </dgm:ptLst>
  <dgm:cxnLst>
    <dgm:cxn modelId="{C8C91733-6712-4084-91CD-B88D99D54D99}" srcId="{0B10A6C7-BBE5-469D-A78D-E69175E1D079}" destId="{C69E51AB-9BAE-485E-B5CB-D0FFB52FC084}" srcOrd="2" destOrd="0" parTransId="{F0E263F4-974E-4FB4-9154-5C68B67E9E2B}" sibTransId="{D9836713-9ED3-47B7-A460-CC201855C0BA}"/>
    <dgm:cxn modelId="{E6F8D6F8-D4B5-4ACC-9C08-1AEBD25ECCA5}" type="presOf" srcId="{9C803CA6-FA93-4294-B7ED-DFDEE4180AEB}" destId="{5C563059-E5AA-4F63-834F-F3CA9D642D90}" srcOrd="0" destOrd="0" presId="urn:microsoft.com/office/officeart/2005/8/layout/vList2"/>
    <dgm:cxn modelId="{0685CAEC-3D95-4D67-B5CB-0188D1B493F8}" type="presOf" srcId="{3DDA24F4-BDF7-4382-9269-462BEE5DDDCB}" destId="{9D0367FC-4591-4413-B844-2A1E733AB764}" srcOrd="0" destOrd="0" presId="urn:microsoft.com/office/officeart/2005/8/layout/vList2"/>
    <dgm:cxn modelId="{DEB118F8-51C3-4828-AD7B-C86D11A982B7}" srcId="{0B10A6C7-BBE5-469D-A78D-E69175E1D079}" destId="{3DDA24F4-BDF7-4382-9269-462BEE5DDDCB}" srcOrd="1" destOrd="0" parTransId="{03666CBD-9F84-4FD5-94F6-985687341AF3}" sibTransId="{6832816B-498E-45E7-8732-194DFA8C151E}"/>
    <dgm:cxn modelId="{CD8C556B-A35F-4BBA-9A7F-D9F08B697179}" type="presOf" srcId="{C69E51AB-9BAE-485E-B5CB-D0FFB52FC084}" destId="{B9BDBA74-B216-419C-8547-8B7180791098}" srcOrd="0" destOrd="0" presId="urn:microsoft.com/office/officeart/2005/8/layout/vList2"/>
    <dgm:cxn modelId="{E2F45003-BFBC-4EB9-A635-7805FE0C64EC}" type="presOf" srcId="{0B10A6C7-BBE5-469D-A78D-E69175E1D079}" destId="{2DDCD43D-F034-4ACD-8004-EC6C9184757A}" srcOrd="0" destOrd="0" presId="urn:microsoft.com/office/officeart/2005/8/layout/vList2"/>
    <dgm:cxn modelId="{23758CAC-42DC-4AB8-8924-D3EE037ABBF9}" srcId="{0B10A6C7-BBE5-469D-A78D-E69175E1D079}" destId="{9C803CA6-FA93-4294-B7ED-DFDEE4180AEB}" srcOrd="0" destOrd="0" parTransId="{B9E9D466-88AD-4C4D-9C06-6F0DE473798D}" sibTransId="{FD0A0241-A7FE-40D7-ABE5-71948B9163DD}"/>
    <dgm:cxn modelId="{0DF4C338-D0C6-47EF-A9C7-9FFE2EEFD8C8}" type="presParOf" srcId="{2DDCD43D-F034-4ACD-8004-EC6C9184757A}" destId="{5C563059-E5AA-4F63-834F-F3CA9D642D90}" srcOrd="0" destOrd="0" presId="urn:microsoft.com/office/officeart/2005/8/layout/vList2"/>
    <dgm:cxn modelId="{70A0F943-D501-4426-9CCD-B5C181080EAD}" type="presParOf" srcId="{2DDCD43D-F034-4ACD-8004-EC6C9184757A}" destId="{41F47D78-BC18-4330-9C80-E17962620A29}" srcOrd="1" destOrd="0" presId="urn:microsoft.com/office/officeart/2005/8/layout/vList2"/>
    <dgm:cxn modelId="{3F260C5B-BA7A-4945-B64E-B6CBE204E8EC}" type="presParOf" srcId="{2DDCD43D-F034-4ACD-8004-EC6C9184757A}" destId="{9D0367FC-4591-4413-B844-2A1E733AB764}" srcOrd="2" destOrd="0" presId="urn:microsoft.com/office/officeart/2005/8/layout/vList2"/>
    <dgm:cxn modelId="{44DD10A6-EE44-48C1-927F-A44130CEEEE4}" type="presParOf" srcId="{2DDCD43D-F034-4ACD-8004-EC6C9184757A}" destId="{0975C761-01B3-48C1-98C8-12795D0FF352}" srcOrd="3" destOrd="0" presId="urn:microsoft.com/office/officeart/2005/8/layout/vList2"/>
    <dgm:cxn modelId="{6E0EE8A4-A6D2-4067-91C7-C52B35AFF10B}" type="presParOf" srcId="{2DDCD43D-F034-4ACD-8004-EC6C9184757A}" destId="{B9BDBA74-B216-419C-8547-8B718079109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DA97E7-7F08-49E9-B5B6-6786CC21152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CC69E68-27BA-4AEF-87B0-26E46FE02608}">
      <dgm:prSet/>
      <dgm:spPr/>
      <dgm:t>
        <a:bodyPr/>
        <a:lstStyle/>
        <a:p>
          <a:r>
            <a:rPr lang="en-GB"/>
            <a:t>Lloyd, C. E. M., Freer, J. E., Johnes, P. J., Coxon, G., &amp; Collins, A. L. (2016). Discharge and nutrient uncertainty: implications for nutrient flux estimation in small streams. </a:t>
          </a:r>
          <a:r>
            <a:rPr lang="en-GB" i="1"/>
            <a:t>Hydrological Processes</a:t>
          </a:r>
          <a:r>
            <a:rPr lang="en-GB"/>
            <a:t>, </a:t>
          </a:r>
          <a:r>
            <a:rPr lang="en-GB" b="1"/>
            <a:t>30</a:t>
          </a:r>
          <a:r>
            <a:rPr lang="en-GB"/>
            <a:t>(1), 135-152.</a:t>
          </a:r>
          <a:endParaRPr lang="en-US"/>
        </a:p>
      </dgm:t>
    </dgm:pt>
    <dgm:pt modelId="{43CD1EDA-602D-42DE-82A9-A6E4B8A232A5}" type="parTrans" cxnId="{B1D371B4-CF80-4790-B01B-D88F57B3A85B}">
      <dgm:prSet/>
      <dgm:spPr/>
      <dgm:t>
        <a:bodyPr/>
        <a:lstStyle/>
        <a:p>
          <a:endParaRPr lang="en-US"/>
        </a:p>
      </dgm:t>
    </dgm:pt>
    <dgm:pt modelId="{3307A574-0091-4DC5-8999-D11FC84E45CB}" type="sibTrans" cxnId="{B1D371B4-CF80-4790-B01B-D88F57B3A85B}">
      <dgm:prSet/>
      <dgm:spPr/>
      <dgm:t>
        <a:bodyPr/>
        <a:lstStyle/>
        <a:p>
          <a:endParaRPr lang="en-US"/>
        </a:p>
      </dgm:t>
    </dgm:pt>
    <dgm:pt modelId="{AE897894-3A48-4A6B-8D9D-E73FCBE4D677}">
      <dgm:prSet/>
      <dgm:spPr/>
      <dgm:t>
        <a:bodyPr/>
        <a:lstStyle/>
        <a:p>
          <a:r>
            <a:rPr lang="en-GB"/>
            <a:t>Lloyd, C.E.M., Johnes, P.J., Freer, J.E., Carswell, A.M., Jones, J.I., Stirling, M.W., Hodgkinson, R.A., Richmond, C. and Collins, A.L., (2019). Determining the sources of nutrient flux to water in headwater catchments: Examining the speciation balance to inform the targeting of mitigation measures. </a:t>
          </a:r>
          <a:r>
            <a:rPr lang="en-GB" i="1"/>
            <a:t>Science of the Total Environment</a:t>
          </a:r>
          <a:r>
            <a:rPr lang="en-GB"/>
            <a:t>, </a:t>
          </a:r>
          <a:r>
            <a:rPr lang="en-GB" b="1"/>
            <a:t>648</a:t>
          </a:r>
          <a:r>
            <a:rPr lang="en-GB"/>
            <a:t>, 1179-1200.</a:t>
          </a:r>
          <a:endParaRPr lang="en-US"/>
        </a:p>
      </dgm:t>
    </dgm:pt>
    <dgm:pt modelId="{0381CBDB-8E10-4ADB-91E1-2408AF012F77}" type="parTrans" cxnId="{2A4D7314-C573-4EB2-A2B7-AF1881902F50}">
      <dgm:prSet/>
      <dgm:spPr/>
      <dgm:t>
        <a:bodyPr/>
        <a:lstStyle/>
        <a:p>
          <a:endParaRPr lang="en-US"/>
        </a:p>
      </dgm:t>
    </dgm:pt>
    <dgm:pt modelId="{21035BBA-8C2C-4E53-9DC6-041EB1416B3D}" type="sibTrans" cxnId="{2A4D7314-C573-4EB2-A2B7-AF1881902F50}">
      <dgm:prSet/>
      <dgm:spPr/>
      <dgm:t>
        <a:bodyPr/>
        <a:lstStyle/>
        <a:p>
          <a:endParaRPr lang="en-US"/>
        </a:p>
      </dgm:t>
    </dgm:pt>
    <dgm:pt modelId="{6DE3E727-D350-4F23-87A1-EDFEEF12CBB6}" type="pres">
      <dgm:prSet presAssocID="{E2DA97E7-7F08-49E9-B5B6-6786CC211529}" presName="linear" presStyleCnt="0">
        <dgm:presLayoutVars>
          <dgm:animLvl val="lvl"/>
          <dgm:resizeHandles val="exact"/>
        </dgm:presLayoutVars>
      </dgm:prSet>
      <dgm:spPr/>
      <dgm:t>
        <a:bodyPr/>
        <a:lstStyle/>
        <a:p>
          <a:endParaRPr lang="en-GB"/>
        </a:p>
      </dgm:t>
    </dgm:pt>
    <dgm:pt modelId="{3E009E6D-98FA-459A-95D4-A418FF6504E3}" type="pres">
      <dgm:prSet presAssocID="{9CC69E68-27BA-4AEF-87B0-26E46FE02608}" presName="parentText" presStyleLbl="node1" presStyleIdx="0" presStyleCnt="2">
        <dgm:presLayoutVars>
          <dgm:chMax val="0"/>
          <dgm:bulletEnabled val="1"/>
        </dgm:presLayoutVars>
      </dgm:prSet>
      <dgm:spPr/>
      <dgm:t>
        <a:bodyPr/>
        <a:lstStyle/>
        <a:p>
          <a:endParaRPr lang="en-GB"/>
        </a:p>
      </dgm:t>
    </dgm:pt>
    <dgm:pt modelId="{621FEF57-C5BF-4038-A17A-B268590F9717}" type="pres">
      <dgm:prSet presAssocID="{3307A574-0091-4DC5-8999-D11FC84E45CB}" presName="spacer" presStyleCnt="0"/>
      <dgm:spPr/>
    </dgm:pt>
    <dgm:pt modelId="{4098FFD4-EAE5-4912-8D8E-3282C5FDF13E}" type="pres">
      <dgm:prSet presAssocID="{AE897894-3A48-4A6B-8D9D-E73FCBE4D677}" presName="parentText" presStyleLbl="node1" presStyleIdx="1" presStyleCnt="2">
        <dgm:presLayoutVars>
          <dgm:chMax val="0"/>
          <dgm:bulletEnabled val="1"/>
        </dgm:presLayoutVars>
      </dgm:prSet>
      <dgm:spPr/>
      <dgm:t>
        <a:bodyPr/>
        <a:lstStyle/>
        <a:p>
          <a:endParaRPr lang="en-GB"/>
        </a:p>
      </dgm:t>
    </dgm:pt>
  </dgm:ptLst>
  <dgm:cxnLst>
    <dgm:cxn modelId="{EC22A5DD-7CC2-407A-84D5-0F85357D1C02}" type="presOf" srcId="{AE897894-3A48-4A6B-8D9D-E73FCBE4D677}" destId="{4098FFD4-EAE5-4912-8D8E-3282C5FDF13E}" srcOrd="0" destOrd="0" presId="urn:microsoft.com/office/officeart/2005/8/layout/vList2"/>
    <dgm:cxn modelId="{33DE4F2E-4A84-4CC5-BD2C-254BCE36C7C3}" type="presOf" srcId="{E2DA97E7-7F08-49E9-B5B6-6786CC211529}" destId="{6DE3E727-D350-4F23-87A1-EDFEEF12CBB6}" srcOrd="0" destOrd="0" presId="urn:microsoft.com/office/officeart/2005/8/layout/vList2"/>
    <dgm:cxn modelId="{2A4D7314-C573-4EB2-A2B7-AF1881902F50}" srcId="{E2DA97E7-7F08-49E9-B5B6-6786CC211529}" destId="{AE897894-3A48-4A6B-8D9D-E73FCBE4D677}" srcOrd="1" destOrd="0" parTransId="{0381CBDB-8E10-4ADB-91E1-2408AF012F77}" sibTransId="{21035BBA-8C2C-4E53-9DC6-041EB1416B3D}"/>
    <dgm:cxn modelId="{1CA06684-1875-4A6C-B3E1-262E10BC9C9D}" type="presOf" srcId="{9CC69E68-27BA-4AEF-87B0-26E46FE02608}" destId="{3E009E6D-98FA-459A-95D4-A418FF6504E3}" srcOrd="0" destOrd="0" presId="urn:microsoft.com/office/officeart/2005/8/layout/vList2"/>
    <dgm:cxn modelId="{B1D371B4-CF80-4790-B01B-D88F57B3A85B}" srcId="{E2DA97E7-7F08-49E9-B5B6-6786CC211529}" destId="{9CC69E68-27BA-4AEF-87B0-26E46FE02608}" srcOrd="0" destOrd="0" parTransId="{43CD1EDA-602D-42DE-82A9-A6E4B8A232A5}" sibTransId="{3307A574-0091-4DC5-8999-D11FC84E45CB}"/>
    <dgm:cxn modelId="{2F6E4F6E-D466-452E-A19D-A2C8B060F582}" type="presParOf" srcId="{6DE3E727-D350-4F23-87A1-EDFEEF12CBB6}" destId="{3E009E6D-98FA-459A-95D4-A418FF6504E3}" srcOrd="0" destOrd="0" presId="urn:microsoft.com/office/officeart/2005/8/layout/vList2"/>
    <dgm:cxn modelId="{FC8BA137-EBCD-43F3-A422-D6580E1289F6}" type="presParOf" srcId="{6DE3E727-D350-4F23-87A1-EDFEEF12CBB6}" destId="{621FEF57-C5BF-4038-A17A-B268590F9717}" srcOrd="1" destOrd="0" presId="urn:microsoft.com/office/officeart/2005/8/layout/vList2"/>
    <dgm:cxn modelId="{9EDF3975-28BA-4530-9892-9A2C1B5D06AC}" type="presParOf" srcId="{6DE3E727-D350-4F23-87A1-EDFEEF12CBB6}" destId="{4098FFD4-EAE5-4912-8D8E-3282C5FDF13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34275B-31C7-4F46-A22C-63B52D5CF8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8E1AF9-EBAD-4C46-BF8A-D73285F9CCAA}">
      <dgm:prSet/>
      <dgm:spPr/>
      <dgm:t>
        <a:bodyPr/>
        <a:lstStyle/>
        <a:p>
          <a:pPr algn="just"/>
          <a:r>
            <a:rPr lang="en-GB" dirty="0"/>
            <a:t>The decomposition process also builds up N in soil organic matter. These forms of N can be readily flushed out of soil with water flowing through the soils to streams. </a:t>
          </a:r>
          <a:endParaRPr lang="en-US" dirty="0"/>
        </a:p>
      </dgm:t>
    </dgm:pt>
    <dgm:pt modelId="{51CDA57A-B7C6-46BA-A20A-372A9810FB93}" type="parTrans" cxnId="{6ABBAF52-68AA-4839-A72B-EFEF388D6BDA}">
      <dgm:prSet/>
      <dgm:spPr/>
      <dgm:t>
        <a:bodyPr/>
        <a:lstStyle/>
        <a:p>
          <a:endParaRPr lang="en-US"/>
        </a:p>
      </dgm:t>
    </dgm:pt>
    <dgm:pt modelId="{170DB1BF-2F1D-4EC5-B4E6-B5807DF98782}" type="sibTrans" cxnId="{6ABBAF52-68AA-4839-A72B-EFEF388D6BDA}">
      <dgm:prSet/>
      <dgm:spPr/>
      <dgm:t>
        <a:bodyPr/>
        <a:lstStyle/>
        <a:p>
          <a:endParaRPr lang="en-US"/>
        </a:p>
      </dgm:t>
    </dgm:pt>
    <dgm:pt modelId="{B8F80ABB-9F19-44AC-8405-92EC1130832B}">
      <dgm:prSet/>
      <dgm:spPr/>
      <dgm:t>
        <a:bodyPr/>
        <a:lstStyle/>
        <a:p>
          <a:pPr algn="just"/>
          <a:r>
            <a:rPr lang="en-GB" dirty="0"/>
            <a:t>Excess N added directly to the soil as either an inorganic fertiliser, or in the form of slurries and manures can be washed from the land into streams.</a:t>
          </a:r>
          <a:endParaRPr lang="en-US" dirty="0"/>
        </a:p>
      </dgm:t>
    </dgm:pt>
    <dgm:pt modelId="{7E9F45BA-D93B-46D1-AF0A-BC9EBF4D62FE}" type="parTrans" cxnId="{84E2A9C4-FFA9-42EB-AA53-45DFC81AAAF5}">
      <dgm:prSet/>
      <dgm:spPr/>
      <dgm:t>
        <a:bodyPr/>
        <a:lstStyle/>
        <a:p>
          <a:endParaRPr lang="en-US"/>
        </a:p>
      </dgm:t>
    </dgm:pt>
    <dgm:pt modelId="{758D7CB7-966E-4B8F-B3BD-2B78B0BEB308}" type="sibTrans" cxnId="{84E2A9C4-FFA9-42EB-AA53-45DFC81AAAF5}">
      <dgm:prSet/>
      <dgm:spPr/>
      <dgm:t>
        <a:bodyPr/>
        <a:lstStyle/>
        <a:p>
          <a:endParaRPr lang="en-US"/>
        </a:p>
      </dgm:t>
    </dgm:pt>
    <dgm:pt modelId="{B38D232D-8C4C-4D66-A3F5-E993CDE1B42B}" type="pres">
      <dgm:prSet presAssocID="{C834275B-31C7-4F46-A22C-63B52D5CF8B7}" presName="vert0" presStyleCnt="0">
        <dgm:presLayoutVars>
          <dgm:dir/>
          <dgm:animOne val="branch"/>
          <dgm:animLvl val="lvl"/>
        </dgm:presLayoutVars>
      </dgm:prSet>
      <dgm:spPr/>
      <dgm:t>
        <a:bodyPr/>
        <a:lstStyle/>
        <a:p>
          <a:endParaRPr lang="en-GB"/>
        </a:p>
      </dgm:t>
    </dgm:pt>
    <dgm:pt modelId="{F9C53803-3CE1-4200-8368-4A9FDFA556E0}" type="pres">
      <dgm:prSet presAssocID="{AA8E1AF9-EBAD-4C46-BF8A-D73285F9CCAA}" presName="thickLine" presStyleLbl="alignNode1" presStyleIdx="0" presStyleCnt="2"/>
      <dgm:spPr/>
    </dgm:pt>
    <dgm:pt modelId="{B98665BA-84D0-465B-BB81-A709ECB96A65}" type="pres">
      <dgm:prSet presAssocID="{AA8E1AF9-EBAD-4C46-BF8A-D73285F9CCAA}" presName="horz1" presStyleCnt="0"/>
      <dgm:spPr/>
    </dgm:pt>
    <dgm:pt modelId="{1FB77156-EF0A-4F64-9FBB-4697C203C3EB}" type="pres">
      <dgm:prSet presAssocID="{AA8E1AF9-EBAD-4C46-BF8A-D73285F9CCAA}" presName="tx1" presStyleLbl="revTx" presStyleIdx="0" presStyleCnt="2"/>
      <dgm:spPr/>
      <dgm:t>
        <a:bodyPr/>
        <a:lstStyle/>
        <a:p>
          <a:endParaRPr lang="en-GB"/>
        </a:p>
      </dgm:t>
    </dgm:pt>
    <dgm:pt modelId="{EEA9485A-49AF-403F-998C-0BAB1441CDF6}" type="pres">
      <dgm:prSet presAssocID="{AA8E1AF9-EBAD-4C46-BF8A-D73285F9CCAA}" presName="vert1" presStyleCnt="0"/>
      <dgm:spPr/>
    </dgm:pt>
    <dgm:pt modelId="{A10B28B6-CEE2-4D3A-A3CE-E7D9482DC3B9}" type="pres">
      <dgm:prSet presAssocID="{B8F80ABB-9F19-44AC-8405-92EC1130832B}" presName="thickLine" presStyleLbl="alignNode1" presStyleIdx="1" presStyleCnt="2"/>
      <dgm:spPr/>
    </dgm:pt>
    <dgm:pt modelId="{9293DA4C-40AF-4EFA-BF35-4C3F9577EE37}" type="pres">
      <dgm:prSet presAssocID="{B8F80ABB-9F19-44AC-8405-92EC1130832B}" presName="horz1" presStyleCnt="0"/>
      <dgm:spPr/>
    </dgm:pt>
    <dgm:pt modelId="{0183428F-49EA-482D-8BA8-EB9FD58F63D8}" type="pres">
      <dgm:prSet presAssocID="{B8F80ABB-9F19-44AC-8405-92EC1130832B}" presName="tx1" presStyleLbl="revTx" presStyleIdx="1" presStyleCnt="2"/>
      <dgm:spPr/>
      <dgm:t>
        <a:bodyPr/>
        <a:lstStyle/>
        <a:p>
          <a:endParaRPr lang="en-GB"/>
        </a:p>
      </dgm:t>
    </dgm:pt>
    <dgm:pt modelId="{C56CC324-5A0C-488F-8854-B7B00B3BC008}" type="pres">
      <dgm:prSet presAssocID="{B8F80ABB-9F19-44AC-8405-92EC1130832B}" presName="vert1" presStyleCnt="0"/>
      <dgm:spPr/>
    </dgm:pt>
  </dgm:ptLst>
  <dgm:cxnLst>
    <dgm:cxn modelId="{C8E716A8-F00C-46EC-A1D6-1A5EAEB5B6B8}" type="presOf" srcId="{B8F80ABB-9F19-44AC-8405-92EC1130832B}" destId="{0183428F-49EA-482D-8BA8-EB9FD58F63D8}" srcOrd="0" destOrd="0" presId="urn:microsoft.com/office/officeart/2008/layout/LinedList"/>
    <dgm:cxn modelId="{E1330538-F6F6-4772-8669-B0D5B3777182}" type="presOf" srcId="{C834275B-31C7-4F46-A22C-63B52D5CF8B7}" destId="{B38D232D-8C4C-4D66-A3F5-E993CDE1B42B}" srcOrd="0" destOrd="0" presId="urn:microsoft.com/office/officeart/2008/layout/LinedList"/>
    <dgm:cxn modelId="{84E2A9C4-FFA9-42EB-AA53-45DFC81AAAF5}" srcId="{C834275B-31C7-4F46-A22C-63B52D5CF8B7}" destId="{B8F80ABB-9F19-44AC-8405-92EC1130832B}" srcOrd="1" destOrd="0" parTransId="{7E9F45BA-D93B-46D1-AF0A-BC9EBF4D62FE}" sibTransId="{758D7CB7-966E-4B8F-B3BD-2B78B0BEB308}"/>
    <dgm:cxn modelId="{D2A33D8E-F9DE-45E0-AA14-9DDCBA7DC201}" type="presOf" srcId="{AA8E1AF9-EBAD-4C46-BF8A-D73285F9CCAA}" destId="{1FB77156-EF0A-4F64-9FBB-4697C203C3EB}" srcOrd="0" destOrd="0" presId="urn:microsoft.com/office/officeart/2008/layout/LinedList"/>
    <dgm:cxn modelId="{6ABBAF52-68AA-4839-A72B-EFEF388D6BDA}" srcId="{C834275B-31C7-4F46-A22C-63B52D5CF8B7}" destId="{AA8E1AF9-EBAD-4C46-BF8A-D73285F9CCAA}" srcOrd="0" destOrd="0" parTransId="{51CDA57A-B7C6-46BA-A20A-372A9810FB93}" sibTransId="{170DB1BF-2F1D-4EC5-B4E6-B5807DF98782}"/>
    <dgm:cxn modelId="{4E478024-00E4-434B-8C4E-5BBC4BA7C567}" type="presParOf" srcId="{B38D232D-8C4C-4D66-A3F5-E993CDE1B42B}" destId="{F9C53803-3CE1-4200-8368-4A9FDFA556E0}" srcOrd="0" destOrd="0" presId="urn:microsoft.com/office/officeart/2008/layout/LinedList"/>
    <dgm:cxn modelId="{52C94932-8149-418D-B1E4-FA0D367555AA}" type="presParOf" srcId="{B38D232D-8C4C-4D66-A3F5-E993CDE1B42B}" destId="{B98665BA-84D0-465B-BB81-A709ECB96A65}" srcOrd="1" destOrd="0" presId="urn:microsoft.com/office/officeart/2008/layout/LinedList"/>
    <dgm:cxn modelId="{CC9B52FF-206B-4F14-8FF3-F495980B44DE}" type="presParOf" srcId="{B98665BA-84D0-465B-BB81-A709ECB96A65}" destId="{1FB77156-EF0A-4F64-9FBB-4697C203C3EB}" srcOrd="0" destOrd="0" presId="urn:microsoft.com/office/officeart/2008/layout/LinedList"/>
    <dgm:cxn modelId="{8351243B-735B-4C69-9123-8C53EA987D17}" type="presParOf" srcId="{B98665BA-84D0-465B-BB81-A709ECB96A65}" destId="{EEA9485A-49AF-403F-998C-0BAB1441CDF6}" srcOrd="1" destOrd="0" presId="urn:microsoft.com/office/officeart/2008/layout/LinedList"/>
    <dgm:cxn modelId="{C4DF6256-8F44-4771-9539-ADC2DAECD507}" type="presParOf" srcId="{B38D232D-8C4C-4D66-A3F5-E993CDE1B42B}" destId="{A10B28B6-CEE2-4D3A-A3CE-E7D9482DC3B9}" srcOrd="2" destOrd="0" presId="urn:microsoft.com/office/officeart/2008/layout/LinedList"/>
    <dgm:cxn modelId="{D3039E4B-A9BE-4CDE-81C5-1F50595D667C}" type="presParOf" srcId="{B38D232D-8C4C-4D66-A3F5-E993CDE1B42B}" destId="{9293DA4C-40AF-4EFA-BF35-4C3F9577EE37}" srcOrd="3" destOrd="0" presId="urn:microsoft.com/office/officeart/2008/layout/LinedList"/>
    <dgm:cxn modelId="{B337A732-3601-4AF6-9D20-B65F2527DC19}" type="presParOf" srcId="{9293DA4C-40AF-4EFA-BF35-4C3F9577EE37}" destId="{0183428F-49EA-482D-8BA8-EB9FD58F63D8}" srcOrd="0" destOrd="0" presId="urn:microsoft.com/office/officeart/2008/layout/LinedList"/>
    <dgm:cxn modelId="{FA0D7930-1DBF-414A-9D04-921B21126F58}" type="presParOf" srcId="{9293DA4C-40AF-4EFA-BF35-4C3F9577EE37}" destId="{C56CC324-5A0C-488F-8854-B7B00B3BC00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5B5B1F-3CD5-4BEC-BB52-EC68554E9399}"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0D2CEC02-0F8B-4434-9E2A-2F226F4DA23A}">
      <dgm:prSet custT="1"/>
      <dgm:spPr/>
      <dgm:t>
        <a:bodyPr/>
        <a:lstStyle/>
        <a:p>
          <a:pPr algn="ctr"/>
          <a:r>
            <a:rPr lang="en-GB" sz="2000" dirty="0"/>
            <a:t>P is an essential element for forming DNA and cell membranes in plants and animals. </a:t>
          </a:r>
          <a:endParaRPr lang="en-US" sz="2000" dirty="0"/>
        </a:p>
      </dgm:t>
    </dgm:pt>
    <dgm:pt modelId="{3F4AFBA8-A178-4E08-922B-C08291415445}" type="parTrans" cxnId="{56C2AEEA-E870-464C-AAF3-0943D9894D94}">
      <dgm:prSet/>
      <dgm:spPr/>
      <dgm:t>
        <a:bodyPr/>
        <a:lstStyle/>
        <a:p>
          <a:endParaRPr lang="en-US"/>
        </a:p>
      </dgm:t>
    </dgm:pt>
    <dgm:pt modelId="{22E7364A-572B-4195-B24C-174318F5BDB6}" type="sibTrans" cxnId="{56C2AEEA-E870-464C-AAF3-0943D9894D94}">
      <dgm:prSet/>
      <dgm:spPr/>
      <dgm:t>
        <a:bodyPr/>
        <a:lstStyle/>
        <a:p>
          <a:endParaRPr lang="en-US"/>
        </a:p>
      </dgm:t>
    </dgm:pt>
    <dgm:pt modelId="{E445F1AF-02CD-4A55-A101-F191C4C7853A}">
      <dgm:prSet custT="1"/>
      <dgm:spPr/>
      <dgm:t>
        <a:bodyPr/>
        <a:lstStyle/>
        <a:p>
          <a:pPr algn="ctr"/>
          <a:r>
            <a:rPr lang="en-GB" sz="2000" dirty="0"/>
            <a:t>Only a limited amount of P occurs naturally in the soil, via decomposition of dead organic matter, or much more slowly by weathering of P minerals in rocks. </a:t>
          </a:r>
          <a:endParaRPr lang="en-US" sz="2000" dirty="0"/>
        </a:p>
      </dgm:t>
    </dgm:pt>
    <dgm:pt modelId="{B716C84E-61AF-4AE3-A719-34D82EC05EDC}" type="parTrans" cxnId="{D415AA8E-F4C5-4F17-8FDF-7025EDEF40BA}">
      <dgm:prSet/>
      <dgm:spPr/>
      <dgm:t>
        <a:bodyPr/>
        <a:lstStyle/>
        <a:p>
          <a:endParaRPr lang="en-US"/>
        </a:p>
      </dgm:t>
    </dgm:pt>
    <dgm:pt modelId="{0394C74F-27F2-4CAC-B6CA-ED5690EA7C74}" type="sibTrans" cxnId="{D415AA8E-F4C5-4F17-8FDF-7025EDEF40BA}">
      <dgm:prSet/>
      <dgm:spPr/>
      <dgm:t>
        <a:bodyPr/>
        <a:lstStyle/>
        <a:p>
          <a:endParaRPr lang="en-US"/>
        </a:p>
      </dgm:t>
    </dgm:pt>
    <dgm:pt modelId="{7225DD61-5F58-41F1-A7C1-3A8A4EDFECF2}">
      <dgm:prSet custT="1"/>
      <dgm:spPr/>
      <dgm:t>
        <a:bodyPr/>
        <a:lstStyle/>
        <a:p>
          <a:pPr algn="ctr"/>
          <a:r>
            <a:rPr lang="en-GB" sz="2000" dirty="0"/>
            <a:t>Excess P is also added to soil as either an inorganic fertiliser or organic slurries and manures. </a:t>
          </a:r>
          <a:endParaRPr lang="en-US" sz="2000" dirty="0"/>
        </a:p>
      </dgm:t>
    </dgm:pt>
    <dgm:pt modelId="{440F5C99-09E6-4173-81B9-9C71F876D719}" type="parTrans" cxnId="{A6506660-D672-46AF-85E5-5A1D348766E2}">
      <dgm:prSet/>
      <dgm:spPr/>
      <dgm:t>
        <a:bodyPr/>
        <a:lstStyle/>
        <a:p>
          <a:endParaRPr lang="en-US"/>
        </a:p>
      </dgm:t>
    </dgm:pt>
    <dgm:pt modelId="{D0A40F26-1A04-4582-9F06-D2ACAA5C749F}" type="sibTrans" cxnId="{A6506660-D672-46AF-85E5-5A1D348766E2}">
      <dgm:prSet/>
      <dgm:spPr/>
      <dgm:t>
        <a:bodyPr/>
        <a:lstStyle/>
        <a:p>
          <a:endParaRPr lang="en-US"/>
        </a:p>
      </dgm:t>
    </dgm:pt>
    <dgm:pt modelId="{D5DD29D7-DD82-4BA4-AB4D-889577FE234B}" type="pres">
      <dgm:prSet presAssocID="{D85B5B1F-3CD5-4BEC-BB52-EC68554E9399}" presName="linear" presStyleCnt="0">
        <dgm:presLayoutVars>
          <dgm:animLvl val="lvl"/>
          <dgm:resizeHandles val="exact"/>
        </dgm:presLayoutVars>
      </dgm:prSet>
      <dgm:spPr/>
      <dgm:t>
        <a:bodyPr/>
        <a:lstStyle/>
        <a:p>
          <a:endParaRPr lang="en-GB"/>
        </a:p>
      </dgm:t>
    </dgm:pt>
    <dgm:pt modelId="{217B638B-541A-4C49-B249-E5B61441F111}" type="pres">
      <dgm:prSet presAssocID="{0D2CEC02-0F8B-4434-9E2A-2F226F4DA23A}" presName="parentText" presStyleLbl="node1" presStyleIdx="0" presStyleCnt="3">
        <dgm:presLayoutVars>
          <dgm:chMax val="0"/>
          <dgm:bulletEnabled val="1"/>
        </dgm:presLayoutVars>
      </dgm:prSet>
      <dgm:spPr/>
      <dgm:t>
        <a:bodyPr/>
        <a:lstStyle/>
        <a:p>
          <a:endParaRPr lang="en-GB"/>
        </a:p>
      </dgm:t>
    </dgm:pt>
    <dgm:pt modelId="{D6109120-76A4-40B1-8568-ABAB135FC34D}" type="pres">
      <dgm:prSet presAssocID="{22E7364A-572B-4195-B24C-174318F5BDB6}" presName="spacer" presStyleCnt="0"/>
      <dgm:spPr/>
    </dgm:pt>
    <dgm:pt modelId="{BEDC0074-C900-44DF-8EF2-564B925CE3E6}" type="pres">
      <dgm:prSet presAssocID="{E445F1AF-02CD-4A55-A101-F191C4C7853A}" presName="parentText" presStyleLbl="node1" presStyleIdx="1" presStyleCnt="3">
        <dgm:presLayoutVars>
          <dgm:chMax val="0"/>
          <dgm:bulletEnabled val="1"/>
        </dgm:presLayoutVars>
      </dgm:prSet>
      <dgm:spPr/>
      <dgm:t>
        <a:bodyPr/>
        <a:lstStyle/>
        <a:p>
          <a:endParaRPr lang="en-GB"/>
        </a:p>
      </dgm:t>
    </dgm:pt>
    <dgm:pt modelId="{542BBF6C-CDDE-46DA-9B2E-85BF0CF34881}" type="pres">
      <dgm:prSet presAssocID="{0394C74F-27F2-4CAC-B6CA-ED5690EA7C74}" presName="spacer" presStyleCnt="0"/>
      <dgm:spPr/>
    </dgm:pt>
    <dgm:pt modelId="{337D4F7E-4C3C-44B8-93BB-5C625322584C}" type="pres">
      <dgm:prSet presAssocID="{7225DD61-5F58-41F1-A7C1-3A8A4EDFECF2}" presName="parentText" presStyleLbl="node1" presStyleIdx="2" presStyleCnt="3" custLinFactNeighborX="0" custLinFactNeighborY="7079">
        <dgm:presLayoutVars>
          <dgm:chMax val="0"/>
          <dgm:bulletEnabled val="1"/>
        </dgm:presLayoutVars>
      </dgm:prSet>
      <dgm:spPr/>
      <dgm:t>
        <a:bodyPr/>
        <a:lstStyle/>
        <a:p>
          <a:endParaRPr lang="en-GB"/>
        </a:p>
      </dgm:t>
    </dgm:pt>
  </dgm:ptLst>
  <dgm:cxnLst>
    <dgm:cxn modelId="{D151D7DB-26F3-4C72-986B-F6A268100176}" type="presOf" srcId="{0D2CEC02-0F8B-4434-9E2A-2F226F4DA23A}" destId="{217B638B-541A-4C49-B249-E5B61441F111}" srcOrd="0" destOrd="0" presId="urn:microsoft.com/office/officeart/2005/8/layout/vList2"/>
    <dgm:cxn modelId="{1C44BC57-56D2-4F9B-A757-93E2B1AAAD5B}" type="presOf" srcId="{D85B5B1F-3CD5-4BEC-BB52-EC68554E9399}" destId="{D5DD29D7-DD82-4BA4-AB4D-889577FE234B}" srcOrd="0" destOrd="0" presId="urn:microsoft.com/office/officeart/2005/8/layout/vList2"/>
    <dgm:cxn modelId="{77D46834-48D8-44A8-BB52-FF9BDC8E7C05}" type="presOf" srcId="{7225DD61-5F58-41F1-A7C1-3A8A4EDFECF2}" destId="{337D4F7E-4C3C-44B8-93BB-5C625322584C}" srcOrd="0" destOrd="0" presId="urn:microsoft.com/office/officeart/2005/8/layout/vList2"/>
    <dgm:cxn modelId="{A6506660-D672-46AF-85E5-5A1D348766E2}" srcId="{D85B5B1F-3CD5-4BEC-BB52-EC68554E9399}" destId="{7225DD61-5F58-41F1-A7C1-3A8A4EDFECF2}" srcOrd="2" destOrd="0" parTransId="{440F5C99-09E6-4173-81B9-9C71F876D719}" sibTransId="{D0A40F26-1A04-4582-9F06-D2ACAA5C749F}"/>
    <dgm:cxn modelId="{56C2AEEA-E870-464C-AAF3-0943D9894D94}" srcId="{D85B5B1F-3CD5-4BEC-BB52-EC68554E9399}" destId="{0D2CEC02-0F8B-4434-9E2A-2F226F4DA23A}" srcOrd="0" destOrd="0" parTransId="{3F4AFBA8-A178-4E08-922B-C08291415445}" sibTransId="{22E7364A-572B-4195-B24C-174318F5BDB6}"/>
    <dgm:cxn modelId="{6A4ED57B-574D-48EF-9F02-01EBE9DCC6E6}" type="presOf" srcId="{E445F1AF-02CD-4A55-A101-F191C4C7853A}" destId="{BEDC0074-C900-44DF-8EF2-564B925CE3E6}" srcOrd="0" destOrd="0" presId="urn:microsoft.com/office/officeart/2005/8/layout/vList2"/>
    <dgm:cxn modelId="{D415AA8E-F4C5-4F17-8FDF-7025EDEF40BA}" srcId="{D85B5B1F-3CD5-4BEC-BB52-EC68554E9399}" destId="{E445F1AF-02CD-4A55-A101-F191C4C7853A}" srcOrd="1" destOrd="0" parTransId="{B716C84E-61AF-4AE3-A719-34D82EC05EDC}" sibTransId="{0394C74F-27F2-4CAC-B6CA-ED5690EA7C74}"/>
    <dgm:cxn modelId="{97644A49-A913-455E-911E-F23D69CE5B35}" type="presParOf" srcId="{D5DD29D7-DD82-4BA4-AB4D-889577FE234B}" destId="{217B638B-541A-4C49-B249-E5B61441F111}" srcOrd="0" destOrd="0" presId="urn:microsoft.com/office/officeart/2005/8/layout/vList2"/>
    <dgm:cxn modelId="{54E1C02F-9749-4B64-96CB-517639AE0333}" type="presParOf" srcId="{D5DD29D7-DD82-4BA4-AB4D-889577FE234B}" destId="{D6109120-76A4-40B1-8568-ABAB135FC34D}" srcOrd="1" destOrd="0" presId="urn:microsoft.com/office/officeart/2005/8/layout/vList2"/>
    <dgm:cxn modelId="{0ED06A9A-B63C-4906-8179-2BF1801215E9}" type="presParOf" srcId="{D5DD29D7-DD82-4BA4-AB4D-889577FE234B}" destId="{BEDC0074-C900-44DF-8EF2-564B925CE3E6}" srcOrd="2" destOrd="0" presId="urn:microsoft.com/office/officeart/2005/8/layout/vList2"/>
    <dgm:cxn modelId="{69CD0099-981D-4200-9B0F-2CD76582C36B}" type="presParOf" srcId="{D5DD29D7-DD82-4BA4-AB4D-889577FE234B}" destId="{542BBF6C-CDDE-46DA-9B2E-85BF0CF34881}" srcOrd="3" destOrd="0" presId="urn:microsoft.com/office/officeart/2005/8/layout/vList2"/>
    <dgm:cxn modelId="{CC0D85B7-9F49-4849-B874-C9F580ACDF65}" type="presParOf" srcId="{D5DD29D7-DD82-4BA4-AB4D-889577FE234B}" destId="{337D4F7E-4C3C-44B8-93BB-5C62532258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78C473-E4FE-44D5-87EE-C807E176650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6FED746-78A8-4407-95B9-0B4A1F8FE21D}">
      <dgm:prSet custT="1"/>
      <dgm:spPr/>
      <dgm:t>
        <a:bodyPr/>
        <a:lstStyle/>
        <a:p>
          <a:pPr algn="ctr"/>
          <a:r>
            <a:rPr lang="en-GB" sz="2000" dirty="0"/>
            <a:t>P may be flushed to streams from P-enriched soils as dissolved inorganic or dissolved organic P or delivered in the form of particulate P as soils erode. </a:t>
          </a:r>
          <a:endParaRPr lang="en-US" sz="2000" dirty="0"/>
        </a:p>
      </dgm:t>
    </dgm:pt>
    <dgm:pt modelId="{A2E5BA89-B27F-4CAD-AB5D-80DBD75B77EA}" type="parTrans" cxnId="{2BAFD9EE-45CC-4AE0-AC1F-954E30FB7E32}">
      <dgm:prSet/>
      <dgm:spPr/>
      <dgm:t>
        <a:bodyPr/>
        <a:lstStyle/>
        <a:p>
          <a:endParaRPr lang="en-US"/>
        </a:p>
      </dgm:t>
    </dgm:pt>
    <dgm:pt modelId="{A626A05B-A449-4F67-9683-637E213AE9D2}" type="sibTrans" cxnId="{2BAFD9EE-45CC-4AE0-AC1F-954E30FB7E32}">
      <dgm:prSet/>
      <dgm:spPr/>
      <dgm:t>
        <a:bodyPr/>
        <a:lstStyle/>
        <a:p>
          <a:endParaRPr lang="en-US"/>
        </a:p>
      </dgm:t>
    </dgm:pt>
    <dgm:pt modelId="{38B2E237-CA43-4590-8EA3-C283F436A25A}">
      <dgm:prSet custT="1"/>
      <dgm:spPr/>
      <dgm:t>
        <a:bodyPr/>
        <a:lstStyle/>
        <a:p>
          <a:pPr algn="ctr"/>
          <a:r>
            <a:rPr lang="en-GB" sz="2000" dirty="0"/>
            <a:t>If these P-enriched soil particles are eroded from bare agricultural land e.g. freshly tilled fields or grasslands poached by livestock, they are transported to streams, where the particulate P can be released into waterbodies as inorganic phosphate.</a:t>
          </a:r>
          <a:endParaRPr lang="en-US" sz="2000" dirty="0"/>
        </a:p>
      </dgm:t>
    </dgm:pt>
    <dgm:pt modelId="{29F2E26F-AEF8-451B-A5C2-AFA223A4A548}" type="parTrans" cxnId="{B966C6B0-5336-4C7D-8426-990BC4020F24}">
      <dgm:prSet/>
      <dgm:spPr/>
      <dgm:t>
        <a:bodyPr/>
        <a:lstStyle/>
        <a:p>
          <a:endParaRPr lang="en-US"/>
        </a:p>
      </dgm:t>
    </dgm:pt>
    <dgm:pt modelId="{133F9B8C-5365-4669-BB93-9DA6F44508D0}" type="sibTrans" cxnId="{B966C6B0-5336-4C7D-8426-990BC4020F24}">
      <dgm:prSet/>
      <dgm:spPr/>
      <dgm:t>
        <a:bodyPr/>
        <a:lstStyle/>
        <a:p>
          <a:endParaRPr lang="en-US"/>
        </a:p>
      </dgm:t>
    </dgm:pt>
    <dgm:pt modelId="{D4CEE5FD-7414-4573-BA5E-5D7F7799DFEC}">
      <dgm:prSet custT="1"/>
      <dgm:spPr/>
      <dgm:t>
        <a:bodyPr/>
        <a:lstStyle/>
        <a:p>
          <a:pPr algn="ctr"/>
          <a:r>
            <a:rPr lang="en-GB" sz="2000" dirty="0"/>
            <a:t>All P and N forms can be taken up by animal/plant life, generating adverse impacts on ecosystem health </a:t>
          </a:r>
        </a:p>
        <a:p>
          <a:pPr algn="ctr"/>
          <a:r>
            <a:rPr lang="en-GB" sz="2000" dirty="0"/>
            <a:t>e.g. through eutrophication.</a:t>
          </a:r>
          <a:endParaRPr lang="en-US" sz="2000" dirty="0"/>
        </a:p>
      </dgm:t>
    </dgm:pt>
    <dgm:pt modelId="{736D40ED-6CC4-4F2C-B957-1263A5A276FA}" type="parTrans" cxnId="{0BF600A6-E041-415C-87E4-FDC7B29D4C36}">
      <dgm:prSet/>
      <dgm:spPr/>
      <dgm:t>
        <a:bodyPr/>
        <a:lstStyle/>
        <a:p>
          <a:endParaRPr lang="en-US"/>
        </a:p>
      </dgm:t>
    </dgm:pt>
    <dgm:pt modelId="{1B4C0EE5-ABA4-4597-90F7-05DB2255AD5B}" type="sibTrans" cxnId="{0BF600A6-E041-415C-87E4-FDC7B29D4C36}">
      <dgm:prSet/>
      <dgm:spPr/>
      <dgm:t>
        <a:bodyPr/>
        <a:lstStyle/>
        <a:p>
          <a:endParaRPr lang="en-US"/>
        </a:p>
      </dgm:t>
    </dgm:pt>
    <dgm:pt modelId="{73507664-3436-4599-AFD1-C492020FA269}" type="pres">
      <dgm:prSet presAssocID="{3778C473-E4FE-44D5-87EE-C807E176650A}" presName="linear" presStyleCnt="0">
        <dgm:presLayoutVars>
          <dgm:animLvl val="lvl"/>
          <dgm:resizeHandles val="exact"/>
        </dgm:presLayoutVars>
      </dgm:prSet>
      <dgm:spPr/>
      <dgm:t>
        <a:bodyPr/>
        <a:lstStyle/>
        <a:p>
          <a:endParaRPr lang="en-GB"/>
        </a:p>
      </dgm:t>
    </dgm:pt>
    <dgm:pt modelId="{F00E00C7-BDE4-44C9-A3C1-A8D98FC086A7}" type="pres">
      <dgm:prSet presAssocID="{36FED746-78A8-4407-95B9-0B4A1F8FE21D}" presName="parentText" presStyleLbl="node1" presStyleIdx="0" presStyleCnt="3">
        <dgm:presLayoutVars>
          <dgm:chMax val="0"/>
          <dgm:bulletEnabled val="1"/>
        </dgm:presLayoutVars>
      </dgm:prSet>
      <dgm:spPr/>
      <dgm:t>
        <a:bodyPr/>
        <a:lstStyle/>
        <a:p>
          <a:endParaRPr lang="en-GB"/>
        </a:p>
      </dgm:t>
    </dgm:pt>
    <dgm:pt modelId="{EDE9645C-ECCB-418D-AC41-097A7C3F6424}" type="pres">
      <dgm:prSet presAssocID="{A626A05B-A449-4F67-9683-637E213AE9D2}" presName="spacer" presStyleCnt="0"/>
      <dgm:spPr/>
    </dgm:pt>
    <dgm:pt modelId="{ECFB4A38-9702-4671-9EBD-E250D886E14B}" type="pres">
      <dgm:prSet presAssocID="{38B2E237-CA43-4590-8EA3-C283F436A25A}" presName="parentText" presStyleLbl="node1" presStyleIdx="1" presStyleCnt="3">
        <dgm:presLayoutVars>
          <dgm:chMax val="0"/>
          <dgm:bulletEnabled val="1"/>
        </dgm:presLayoutVars>
      </dgm:prSet>
      <dgm:spPr/>
      <dgm:t>
        <a:bodyPr/>
        <a:lstStyle/>
        <a:p>
          <a:endParaRPr lang="en-GB"/>
        </a:p>
      </dgm:t>
    </dgm:pt>
    <dgm:pt modelId="{7633AC13-156D-4E6F-9790-31ECB613D7AD}" type="pres">
      <dgm:prSet presAssocID="{133F9B8C-5365-4669-BB93-9DA6F44508D0}" presName="spacer" presStyleCnt="0"/>
      <dgm:spPr/>
    </dgm:pt>
    <dgm:pt modelId="{037F8EBB-C31B-4862-8A24-D92EC40AFC0C}" type="pres">
      <dgm:prSet presAssocID="{D4CEE5FD-7414-4573-BA5E-5D7F7799DFEC}" presName="parentText" presStyleLbl="node1" presStyleIdx="2" presStyleCnt="3">
        <dgm:presLayoutVars>
          <dgm:chMax val="0"/>
          <dgm:bulletEnabled val="1"/>
        </dgm:presLayoutVars>
      </dgm:prSet>
      <dgm:spPr/>
      <dgm:t>
        <a:bodyPr/>
        <a:lstStyle/>
        <a:p>
          <a:endParaRPr lang="en-GB"/>
        </a:p>
      </dgm:t>
    </dgm:pt>
  </dgm:ptLst>
  <dgm:cxnLst>
    <dgm:cxn modelId="{009F978E-9E1C-4B1A-91D8-E4B0CA26A4BE}" type="presOf" srcId="{36FED746-78A8-4407-95B9-0B4A1F8FE21D}" destId="{F00E00C7-BDE4-44C9-A3C1-A8D98FC086A7}" srcOrd="0" destOrd="0" presId="urn:microsoft.com/office/officeart/2005/8/layout/vList2"/>
    <dgm:cxn modelId="{2BAFD9EE-45CC-4AE0-AC1F-954E30FB7E32}" srcId="{3778C473-E4FE-44D5-87EE-C807E176650A}" destId="{36FED746-78A8-4407-95B9-0B4A1F8FE21D}" srcOrd="0" destOrd="0" parTransId="{A2E5BA89-B27F-4CAD-AB5D-80DBD75B77EA}" sibTransId="{A626A05B-A449-4F67-9683-637E213AE9D2}"/>
    <dgm:cxn modelId="{7B9E558C-7B43-47DD-8AFE-26B942A0F40B}" type="presOf" srcId="{3778C473-E4FE-44D5-87EE-C807E176650A}" destId="{73507664-3436-4599-AFD1-C492020FA269}" srcOrd="0" destOrd="0" presId="urn:microsoft.com/office/officeart/2005/8/layout/vList2"/>
    <dgm:cxn modelId="{950189AC-61AB-45D3-B410-6115D6C731F0}" type="presOf" srcId="{D4CEE5FD-7414-4573-BA5E-5D7F7799DFEC}" destId="{037F8EBB-C31B-4862-8A24-D92EC40AFC0C}" srcOrd="0" destOrd="0" presId="urn:microsoft.com/office/officeart/2005/8/layout/vList2"/>
    <dgm:cxn modelId="{0BF600A6-E041-415C-87E4-FDC7B29D4C36}" srcId="{3778C473-E4FE-44D5-87EE-C807E176650A}" destId="{D4CEE5FD-7414-4573-BA5E-5D7F7799DFEC}" srcOrd="2" destOrd="0" parTransId="{736D40ED-6CC4-4F2C-B957-1263A5A276FA}" sibTransId="{1B4C0EE5-ABA4-4597-90F7-05DB2255AD5B}"/>
    <dgm:cxn modelId="{4325C0BC-3964-4BD6-80A4-8124B7465C23}" type="presOf" srcId="{38B2E237-CA43-4590-8EA3-C283F436A25A}" destId="{ECFB4A38-9702-4671-9EBD-E250D886E14B}" srcOrd="0" destOrd="0" presId="urn:microsoft.com/office/officeart/2005/8/layout/vList2"/>
    <dgm:cxn modelId="{B966C6B0-5336-4C7D-8426-990BC4020F24}" srcId="{3778C473-E4FE-44D5-87EE-C807E176650A}" destId="{38B2E237-CA43-4590-8EA3-C283F436A25A}" srcOrd="1" destOrd="0" parTransId="{29F2E26F-AEF8-451B-A5C2-AFA223A4A548}" sibTransId="{133F9B8C-5365-4669-BB93-9DA6F44508D0}"/>
    <dgm:cxn modelId="{36B3115B-0364-4EBB-AED4-036BFD3E95E2}" type="presParOf" srcId="{73507664-3436-4599-AFD1-C492020FA269}" destId="{F00E00C7-BDE4-44C9-A3C1-A8D98FC086A7}" srcOrd="0" destOrd="0" presId="urn:microsoft.com/office/officeart/2005/8/layout/vList2"/>
    <dgm:cxn modelId="{B9C3615C-489E-44D0-9A78-7FCA1B9178E2}" type="presParOf" srcId="{73507664-3436-4599-AFD1-C492020FA269}" destId="{EDE9645C-ECCB-418D-AC41-097A7C3F6424}" srcOrd="1" destOrd="0" presId="urn:microsoft.com/office/officeart/2005/8/layout/vList2"/>
    <dgm:cxn modelId="{BB81DC93-C162-40AE-8D6B-E849674839F9}" type="presParOf" srcId="{73507664-3436-4599-AFD1-C492020FA269}" destId="{ECFB4A38-9702-4671-9EBD-E250D886E14B}" srcOrd="2" destOrd="0" presId="urn:microsoft.com/office/officeart/2005/8/layout/vList2"/>
    <dgm:cxn modelId="{2B089937-6BBF-4568-9985-825E62AA071D}" type="presParOf" srcId="{73507664-3436-4599-AFD1-C492020FA269}" destId="{7633AC13-156D-4E6F-9790-31ECB613D7AD}" srcOrd="3" destOrd="0" presId="urn:microsoft.com/office/officeart/2005/8/layout/vList2"/>
    <dgm:cxn modelId="{6993200B-9207-459D-8B6C-F733B2EFCD46}" type="presParOf" srcId="{73507664-3436-4599-AFD1-C492020FA269}" destId="{037F8EBB-C31B-4862-8A24-D92EC40AFC0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C1AFD9-5CCE-44C3-8C66-4ACE69A28321}"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1D323E-3E64-46E7-B480-4B23C149D911}">
      <dgm:prSet custT="1"/>
      <dgm:spPr/>
      <dgm:t>
        <a:bodyPr/>
        <a:lstStyle/>
        <a:p>
          <a:pPr algn="ctr">
            <a:defRPr cap="all"/>
          </a:pPr>
          <a:r>
            <a:rPr lang="en-GB" sz="1800" cap="none" dirty="0"/>
            <a:t>MODERN FARMING PRACTICES RELY ON FAST GROWING CROPS WHICH REQUIRE READILY AVAILABLE SOIL NUTRIENTS FOR GROWTH. </a:t>
          </a:r>
          <a:endParaRPr lang="en-US" sz="1800" cap="none" dirty="0"/>
        </a:p>
      </dgm:t>
    </dgm:pt>
    <dgm:pt modelId="{C6D4FC97-6591-4094-A4DE-53E5D15661BF}" type="parTrans" cxnId="{FB34E5AB-6958-43A2-9473-4BDE3610B95B}">
      <dgm:prSet/>
      <dgm:spPr/>
      <dgm:t>
        <a:bodyPr/>
        <a:lstStyle/>
        <a:p>
          <a:endParaRPr lang="en-US"/>
        </a:p>
      </dgm:t>
    </dgm:pt>
    <dgm:pt modelId="{0E838E5C-0111-4EF7-804F-AB5E577C3119}" type="sibTrans" cxnId="{FB34E5AB-6958-43A2-9473-4BDE3610B95B}">
      <dgm:prSet/>
      <dgm:spPr/>
      <dgm:t>
        <a:bodyPr/>
        <a:lstStyle/>
        <a:p>
          <a:endParaRPr lang="en-US"/>
        </a:p>
      </dgm:t>
    </dgm:pt>
    <dgm:pt modelId="{ADCBDEF3-B1FE-46BA-ADBB-BBF80D678EAA}">
      <dgm:prSet custT="1"/>
      <dgm:spPr/>
      <dgm:t>
        <a:bodyPr/>
        <a:lstStyle/>
        <a:p>
          <a:pPr>
            <a:defRPr cap="all"/>
          </a:pPr>
          <a:r>
            <a:rPr lang="en-GB" sz="1700" dirty="0"/>
            <a:t>Demand for meat is often achieved through intensive livestock farming. Consequently, animal manures and urine are directly passed onto the soils or collected in yards and applied as a slurry or manure to agricultural land. </a:t>
          </a:r>
          <a:endParaRPr lang="en-US" sz="1700" dirty="0"/>
        </a:p>
      </dgm:t>
    </dgm:pt>
    <dgm:pt modelId="{111ACD2E-B613-416E-B2C2-AC13544CDD7D}" type="parTrans" cxnId="{40B7F657-AD8C-4115-9FEC-A1B16649139A}">
      <dgm:prSet/>
      <dgm:spPr/>
      <dgm:t>
        <a:bodyPr/>
        <a:lstStyle/>
        <a:p>
          <a:endParaRPr lang="en-US"/>
        </a:p>
      </dgm:t>
    </dgm:pt>
    <dgm:pt modelId="{60249BD3-4A59-4FCF-A60A-F960031A869C}" type="sibTrans" cxnId="{40B7F657-AD8C-4115-9FEC-A1B16649139A}">
      <dgm:prSet/>
      <dgm:spPr/>
      <dgm:t>
        <a:bodyPr/>
        <a:lstStyle/>
        <a:p>
          <a:endParaRPr lang="en-US"/>
        </a:p>
      </dgm:t>
    </dgm:pt>
    <dgm:pt modelId="{7EC4D38D-FDD8-4C8E-8DD0-093F1F806044}">
      <dgm:prSet/>
      <dgm:spPr/>
      <dgm:t>
        <a:bodyPr/>
        <a:lstStyle/>
        <a:p>
          <a:pPr>
            <a:defRPr cap="all"/>
          </a:pPr>
          <a:r>
            <a:rPr lang="en-GB" dirty="0"/>
            <a:t>Applying fertilisers or manures or slurries during periods of wet weather or very close to watercourses further increases the risk of nutrient export to waters.</a:t>
          </a:r>
          <a:endParaRPr lang="en-US" dirty="0"/>
        </a:p>
      </dgm:t>
    </dgm:pt>
    <dgm:pt modelId="{D52EE2BA-E4CE-4CE8-9C3B-5FCDABD69125}" type="parTrans" cxnId="{958CBBBE-DDCF-48DA-A735-1BF0B4200651}">
      <dgm:prSet/>
      <dgm:spPr/>
      <dgm:t>
        <a:bodyPr/>
        <a:lstStyle/>
        <a:p>
          <a:endParaRPr lang="en-US"/>
        </a:p>
      </dgm:t>
    </dgm:pt>
    <dgm:pt modelId="{CD6FF075-27E1-407B-AF9E-B20D671C661B}" type="sibTrans" cxnId="{958CBBBE-DDCF-48DA-A735-1BF0B4200651}">
      <dgm:prSet/>
      <dgm:spPr/>
      <dgm:t>
        <a:bodyPr/>
        <a:lstStyle/>
        <a:p>
          <a:endParaRPr lang="en-US"/>
        </a:p>
      </dgm:t>
    </dgm:pt>
    <dgm:pt modelId="{9EAE526D-29FD-430E-93F5-50E99E375B3E}" type="pres">
      <dgm:prSet presAssocID="{A1C1AFD9-5CCE-44C3-8C66-4ACE69A28321}" presName="root" presStyleCnt="0">
        <dgm:presLayoutVars>
          <dgm:dir/>
          <dgm:resizeHandles val="exact"/>
        </dgm:presLayoutVars>
      </dgm:prSet>
      <dgm:spPr/>
      <dgm:t>
        <a:bodyPr/>
        <a:lstStyle/>
        <a:p>
          <a:endParaRPr lang="en-GB"/>
        </a:p>
      </dgm:t>
    </dgm:pt>
    <dgm:pt modelId="{782DB9FD-FF7D-41B3-B186-74FEA251045D}" type="pres">
      <dgm:prSet presAssocID="{AF1D323E-3E64-46E7-B480-4B23C149D911}" presName="compNode" presStyleCnt="0"/>
      <dgm:spPr/>
    </dgm:pt>
    <dgm:pt modelId="{500BB53A-1512-4B71-91F7-E5E229D329F9}" type="pres">
      <dgm:prSet presAssocID="{AF1D323E-3E64-46E7-B480-4B23C149D911}" presName="iconBgRect" presStyleLbl="bgShp" presStyleIdx="0" presStyleCnt="3"/>
      <dgm:spPr/>
    </dgm:pt>
    <dgm:pt modelId="{741AF748-F000-46B0-99F0-4C090DB530DF}" type="pres">
      <dgm:prSet presAssocID="{AF1D323E-3E64-46E7-B480-4B23C149D9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lant"/>
        </a:ext>
      </dgm:extLst>
    </dgm:pt>
    <dgm:pt modelId="{D466C114-EEDA-4BC1-AE6B-D1A4FF15F682}" type="pres">
      <dgm:prSet presAssocID="{AF1D323E-3E64-46E7-B480-4B23C149D911}" presName="spaceRect" presStyleCnt="0"/>
      <dgm:spPr/>
    </dgm:pt>
    <dgm:pt modelId="{7C131E43-FAFB-4DA4-9F6A-DB920E6A1B04}" type="pres">
      <dgm:prSet presAssocID="{AF1D323E-3E64-46E7-B480-4B23C149D911}" presName="textRect" presStyleLbl="revTx" presStyleIdx="0" presStyleCnt="3">
        <dgm:presLayoutVars>
          <dgm:chMax val="1"/>
          <dgm:chPref val="1"/>
        </dgm:presLayoutVars>
      </dgm:prSet>
      <dgm:spPr/>
      <dgm:t>
        <a:bodyPr/>
        <a:lstStyle/>
        <a:p>
          <a:endParaRPr lang="en-GB"/>
        </a:p>
      </dgm:t>
    </dgm:pt>
    <dgm:pt modelId="{46E3CFF5-DDF3-4851-96B8-D6CD758AD1DC}" type="pres">
      <dgm:prSet presAssocID="{0E838E5C-0111-4EF7-804F-AB5E577C3119}" presName="sibTrans" presStyleCnt="0"/>
      <dgm:spPr/>
    </dgm:pt>
    <dgm:pt modelId="{9BF6E60D-F8B8-4C09-87EC-1823C748CD09}" type="pres">
      <dgm:prSet presAssocID="{ADCBDEF3-B1FE-46BA-ADBB-BBF80D678EAA}" presName="compNode" presStyleCnt="0"/>
      <dgm:spPr/>
    </dgm:pt>
    <dgm:pt modelId="{BDBD0C22-CCA3-41C2-96B0-499FEA924A18}" type="pres">
      <dgm:prSet presAssocID="{ADCBDEF3-B1FE-46BA-ADBB-BBF80D678EAA}" presName="iconBgRect" presStyleLbl="bgShp" presStyleIdx="1" presStyleCnt="3"/>
      <dgm:spPr/>
    </dgm:pt>
    <dgm:pt modelId="{4478BC8E-C59B-42DB-8F64-57BDA5C85A37}" type="pres">
      <dgm:prSet presAssocID="{ADCBDEF3-B1FE-46BA-ADBB-BBF80D678E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Farm scene"/>
        </a:ext>
      </dgm:extLst>
    </dgm:pt>
    <dgm:pt modelId="{9AE7C8B0-7731-4AD8-9BAD-C722ACADD905}" type="pres">
      <dgm:prSet presAssocID="{ADCBDEF3-B1FE-46BA-ADBB-BBF80D678EAA}" presName="spaceRect" presStyleCnt="0"/>
      <dgm:spPr/>
    </dgm:pt>
    <dgm:pt modelId="{54A75410-ECB0-41D7-87BB-D3A6337BD932}" type="pres">
      <dgm:prSet presAssocID="{ADCBDEF3-B1FE-46BA-ADBB-BBF80D678EAA}" presName="textRect" presStyleLbl="revTx" presStyleIdx="1" presStyleCnt="3">
        <dgm:presLayoutVars>
          <dgm:chMax val="1"/>
          <dgm:chPref val="1"/>
        </dgm:presLayoutVars>
      </dgm:prSet>
      <dgm:spPr/>
      <dgm:t>
        <a:bodyPr/>
        <a:lstStyle/>
        <a:p>
          <a:endParaRPr lang="en-GB"/>
        </a:p>
      </dgm:t>
    </dgm:pt>
    <dgm:pt modelId="{77932D65-76E8-4481-9893-9BFC80A0B12A}" type="pres">
      <dgm:prSet presAssocID="{60249BD3-4A59-4FCF-A60A-F960031A869C}" presName="sibTrans" presStyleCnt="0"/>
      <dgm:spPr/>
    </dgm:pt>
    <dgm:pt modelId="{F3D882AA-A70E-4379-B9EB-0ED542980C4E}" type="pres">
      <dgm:prSet presAssocID="{7EC4D38D-FDD8-4C8E-8DD0-093F1F806044}" presName="compNode" presStyleCnt="0"/>
      <dgm:spPr/>
    </dgm:pt>
    <dgm:pt modelId="{0DD005C2-49B6-42BF-B5A8-33A8AEB767C3}" type="pres">
      <dgm:prSet presAssocID="{7EC4D38D-FDD8-4C8E-8DD0-093F1F806044}" presName="iconBgRect" presStyleLbl="bgShp" presStyleIdx="2" presStyleCnt="3"/>
      <dgm:spPr/>
    </dgm:pt>
    <dgm:pt modelId="{10D4C52A-1B23-4A3B-BFAA-B0B29CF19A31}" type="pres">
      <dgm:prSet presAssocID="{7EC4D38D-FDD8-4C8E-8DD0-093F1F8060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Rainy scene"/>
        </a:ext>
      </dgm:extLst>
    </dgm:pt>
    <dgm:pt modelId="{3E16762D-C92F-438A-BACF-60348C4BA760}" type="pres">
      <dgm:prSet presAssocID="{7EC4D38D-FDD8-4C8E-8DD0-093F1F806044}" presName="spaceRect" presStyleCnt="0"/>
      <dgm:spPr/>
    </dgm:pt>
    <dgm:pt modelId="{92ACD4D8-61A8-4B9B-81AD-39B5DAD73887}" type="pres">
      <dgm:prSet presAssocID="{7EC4D38D-FDD8-4C8E-8DD0-093F1F806044}" presName="textRect" presStyleLbl="revTx" presStyleIdx="2" presStyleCnt="3">
        <dgm:presLayoutVars>
          <dgm:chMax val="1"/>
          <dgm:chPref val="1"/>
        </dgm:presLayoutVars>
      </dgm:prSet>
      <dgm:spPr/>
      <dgm:t>
        <a:bodyPr/>
        <a:lstStyle/>
        <a:p>
          <a:endParaRPr lang="en-GB"/>
        </a:p>
      </dgm:t>
    </dgm:pt>
  </dgm:ptLst>
  <dgm:cxnLst>
    <dgm:cxn modelId="{958CBBBE-DDCF-48DA-A735-1BF0B4200651}" srcId="{A1C1AFD9-5CCE-44C3-8C66-4ACE69A28321}" destId="{7EC4D38D-FDD8-4C8E-8DD0-093F1F806044}" srcOrd="2" destOrd="0" parTransId="{D52EE2BA-E4CE-4CE8-9C3B-5FCDABD69125}" sibTransId="{CD6FF075-27E1-407B-AF9E-B20D671C661B}"/>
    <dgm:cxn modelId="{81D0C156-6DA6-4B88-8C38-C90BE0C0D42C}" type="presOf" srcId="{AF1D323E-3E64-46E7-B480-4B23C149D911}" destId="{7C131E43-FAFB-4DA4-9F6A-DB920E6A1B04}" srcOrd="0" destOrd="0" presId="urn:microsoft.com/office/officeart/2018/5/layout/IconCircleLabelList"/>
    <dgm:cxn modelId="{676DDB47-E079-4B6C-8030-E982832631EF}" type="presOf" srcId="{7EC4D38D-FDD8-4C8E-8DD0-093F1F806044}" destId="{92ACD4D8-61A8-4B9B-81AD-39B5DAD73887}" srcOrd="0" destOrd="0" presId="urn:microsoft.com/office/officeart/2018/5/layout/IconCircleLabelList"/>
    <dgm:cxn modelId="{FB34E5AB-6958-43A2-9473-4BDE3610B95B}" srcId="{A1C1AFD9-5CCE-44C3-8C66-4ACE69A28321}" destId="{AF1D323E-3E64-46E7-B480-4B23C149D911}" srcOrd="0" destOrd="0" parTransId="{C6D4FC97-6591-4094-A4DE-53E5D15661BF}" sibTransId="{0E838E5C-0111-4EF7-804F-AB5E577C3119}"/>
    <dgm:cxn modelId="{40B7F657-AD8C-4115-9FEC-A1B16649139A}" srcId="{A1C1AFD9-5CCE-44C3-8C66-4ACE69A28321}" destId="{ADCBDEF3-B1FE-46BA-ADBB-BBF80D678EAA}" srcOrd="1" destOrd="0" parTransId="{111ACD2E-B613-416E-B2C2-AC13544CDD7D}" sibTransId="{60249BD3-4A59-4FCF-A60A-F960031A869C}"/>
    <dgm:cxn modelId="{9B5E187F-7ABD-45AD-8CFA-23786DFDEF2F}" type="presOf" srcId="{A1C1AFD9-5CCE-44C3-8C66-4ACE69A28321}" destId="{9EAE526D-29FD-430E-93F5-50E99E375B3E}" srcOrd="0" destOrd="0" presId="urn:microsoft.com/office/officeart/2018/5/layout/IconCircleLabelList"/>
    <dgm:cxn modelId="{3E75FD5E-FE1B-4948-8C27-3D65ABC2196F}" type="presOf" srcId="{ADCBDEF3-B1FE-46BA-ADBB-BBF80D678EAA}" destId="{54A75410-ECB0-41D7-87BB-D3A6337BD932}" srcOrd="0" destOrd="0" presId="urn:microsoft.com/office/officeart/2018/5/layout/IconCircleLabelList"/>
    <dgm:cxn modelId="{40C04A70-C72F-44EB-871A-A8895FD0086E}" type="presParOf" srcId="{9EAE526D-29FD-430E-93F5-50E99E375B3E}" destId="{782DB9FD-FF7D-41B3-B186-74FEA251045D}" srcOrd="0" destOrd="0" presId="urn:microsoft.com/office/officeart/2018/5/layout/IconCircleLabelList"/>
    <dgm:cxn modelId="{479C95BE-CD46-487E-BE77-B1C1B0F6F9E0}" type="presParOf" srcId="{782DB9FD-FF7D-41B3-B186-74FEA251045D}" destId="{500BB53A-1512-4B71-91F7-E5E229D329F9}" srcOrd="0" destOrd="0" presId="urn:microsoft.com/office/officeart/2018/5/layout/IconCircleLabelList"/>
    <dgm:cxn modelId="{A9E6C9B1-6811-41EC-BAE0-924A10CD43C8}" type="presParOf" srcId="{782DB9FD-FF7D-41B3-B186-74FEA251045D}" destId="{741AF748-F000-46B0-99F0-4C090DB530DF}" srcOrd="1" destOrd="0" presId="urn:microsoft.com/office/officeart/2018/5/layout/IconCircleLabelList"/>
    <dgm:cxn modelId="{B309251A-26DD-4014-9EDB-D750FBAFC5F7}" type="presParOf" srcId="{782DB9FD-FF7D-41B3-B186-74FEA251045D}" destId="{D466C114-EEDA-4BC1-AE6B-D1A4FF15F682}" srcOrd="2" destOrd="0" presId="urn:microsoft.com/office/officeart/2018/5/layout/IconCircleLabelList"/>
    <dgm:cxn modelId="{4CE9FF02-6BBD-4097-AA38-3374C08861D6}" type="presParOf" srcId="{782DB9FD-FF7D-41B3-B186-74FEA251045D}" destId="{7C131E43-FAFB-4DA4-9F6A-DB920E6A1B04}" srcOrd="3" destOrd="0" presId="urn:microsoft.com/office/officeart/2018/5/layout/IconCircleLabelList"/>
    <dgm:cxn modelId="{ED1392E5-DF4B-4614-9BAD-0C11EE11DF0D}" type="presParOf" srcId="{9EAE526D-29FD-430E-93F5-50E99E375B3E}" destId="{46E3CFF5-DDF3-4851-96B8-D6CD758AD1DC}" srcOrd="1" destOrd="0" presId="urn:microsoft.com/office/officeart/2018/5/layout/IconCircleLabelList"/>
    <dgm:cxn modelId="{10639BF0-927C-4341-A498-BBCCFCDD25A3}" type="presParOf" srcId="{9EAE526D-29FD-430E-93F5-50E99E375B3E}" destId="{9BF6E60D-F8B8-4C09-87EC-1823C748CD09}" srcOrd="2" destOrd="0" presId="urn:microsoft.com/office/officeart/2018/5/layout/IconCircleLabelList"/>
    <dgm:cxn modelId="{0FB420A4-9DF0-499B-948B-886E3779CB7E}" type="presParOf" srcId="{9BF6E60D-F8B8-4C09-87EC-1823C748CD09}" destId="{BDBD0C22-CCA3-41C2-96B0-499FEA924A18}" srcOrd="0" destOrd="0" presId="urn:microsoft.com/office/officeart/2018/5/layout/IconCircleLabelList"/>
    <dgm:cxn modelId="{6208E2EB-8C74-4C12-899A-6EF4D2695788}" type="presParOf" srcId="{9BF6E60D-F8B8-4C09-87EC-1823C748CD09}" destId="{4478BC8E-C59B-42DB-8F64-57BDA5C85A37}" srcOrd="1" destOrd="0" presId="urn:microsoft.com/office/officeart/2018/5/layout/IconCircleLabelList"/>
    <dgm:cxn modelId="{0F4AC5B6-7F32-4FEA-BAC3-38D0E0E5A418}" type="presParOf" srcId="{9BF6E60D-F8B8-4C09-87EC-1823C748CD09}" destId="{9AE7C8B0-7731-4AD8-9BAD-C722ACADD905}" srcOrd="2" destOrd="0" presId="urn:microsoft.com/office/officeart/2018/5/layout/IconCircleLabelList"/>
    <dgm:cxn modelId="{DF15904B-4061-465D-A06E-1689151B05B5}" type="presParOf" srcId="{9BF6E60D-F8B8-4C09-87EC-1823C748CD09}" destId="{54A75410-ECB0-41D7-87BB-D3A6337BD932}" srcOrd="3" destOrd="0" presId="urn:microsoft.com/office/officeart/2018/5/layout/IconCircleLabelList"/>
    <dgm:cxn modelId="{D8B83A86-5AB6-496B-B367-4EE91493F14A}" type="presParOf" srcId="{9EAE526D-29FD-430E-93F5-50E99E375B3E}" destId="{77932D65-76E8-4481-9893-9BFC80A0B12A}" srcOrd="3" destOrd="0" presId="urn:microsoft.com/office/officeart/2018/5/layout/IconCircleLabelList"/>
    <dgm:cxn modelId="{FB80C46E-55D3-4F9A-BBDA-A3FFF34A34C9}" type="presParOf" srcId="{9EAE526D-29FD-430E-93F5-50E99E375B3E}" destId="{F3D882AA-A70E-4379-B9EB-0ED542980C4E}" srcOrd="4" destOrd="0" presId="urn:microsoft.com/office/officeart/2018/5/layout/IconCircleLabelList"/>
    <dgm:cxn modelId="{D0A55069-9454-4AC6-9947-BDDD7A60EF6C}" type="presParOf" srcId="{F3D882AA-A70E-4379-B9EB-0ED542980C4E}" destId="{0DD005C2-49B6-42BF-B5A8-33A8AEB767C3}" srcOrd="0" destOrd="0" presId="urn:microsoft.com/office/officeart/2018/5/layout/IconCircleLabelList"/>
    <dgm:cxn modelId="{8533D484-D483-4FD0-BA68-D1BFB612A9EC}" type="presParOf" srcId="{F3D882AA-A70E-4379-B9EB-0ED542980C4E}" destId="{10D4C52A-1B23-4A3B-BFAA-B0B29CF19A31}" srcOrd="1" destOrd="0" presId="urn:microsoft.com/office/officeart/2018/5/layout/IconCircleLabelList"/>
    <dgm:cxn modelId="{18852545-90C1-4791-B7DA-47080AAABE82}" type="presParOf" srcId="{F3D882AA-A70E-4379-B9EB-0ED542980C4E}" destId="{3E16762D-C92F-438A-BACF-60348C4BA760}" srcOrd="2" destOrd="0" presId="urn:microsoft.com/office/officeart/2018/5/layout/IconCircleLabelList"/>
    <dgm:cxn modelId="{E5945554-A8FA-434D-B19C-7A11EFEA2429}" type="presParOf" srcId="{F3D882AA-A70E-4379-B9EB-0ED542980C4E}" destId="{92ACD4D8-61A8-4B9B-81AD-39B5DAD738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3D4DB6-B464-42B2-8117-63585EC8E2E0}"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A423C9BA-B020-4675-AC33-38E677C992F5}">
      <dgm:prSet custT="1"/>
      <dgm:spPr/>
      <dgm:t>
        <a:bodyPr/>
        <a:lstStyle/>
        <a:p>
          <a:r>
            <a:rPr lang="en-GB" sz="2400" dirty="0"/>
            <a:t>Climate</a:t>
          </a:r>
        </a:p>
        <a:p>
          <a:r>
            <a:rPr lang="en-GB" sz="1700" dirty="0"/>
            <a:t>How often there are sudden intense rainfall events which have the energy to move large quantities of nutrients and sediments from land to water.</a:t>
          </a:r>
          <a:endParaRPr lang="en-US" sz="1700" dirty="0"/>
        </a:p>
      </dgm:t>
    </dgm:pt>
    <dgm:pt modelId="{01042A14-08D9-4B2E-9BA8-358D21A8F59B}" type="parTrans" cxnId="{FA86C3DA-39C5-413C-A8F3-FE1F2F3BC6FD}">
      <dgm:prSet/>
      <dgm:spPr/>
      <dgm:t>
        <a:bodyPr/>
        <a:lstStyle/>
        <a:p>
          <a:endParaRPr lang="en-US"/>
        </a:p>
      </dgm:t>
    </dgm:pt>
    <dgm:pt modelId="{DA11D590-9247-4B9E-BEA9-6D8F5C3842F7}" type="sibTrans" cxnId="{FA86C3DA-39C5-413C-A8F3-FE1F2F3BC6FD}">
      <dgm:prSet/>
      <dgm:spPr/>
      <dgm:t>
        <a:bodyPr/>
        <a:lstStyle/>
        <a:p>
          <a:endParaRPr lang="en-US"/>
        </a:p>
      </dgm:t>
    </dgm:pt>
    <dgm:pt modelId="{A65A6CAE-70C2-4C22-B62B-CB292333CFC0}">
      <dgm:prSet custT="1"/>
      <dgm:spPr/>
      <dgm:t>
        <a:bodyPr/>
        <a:lstStyle/>
        <a:p>
          <a:r>
            <a:rPr lang="en-GB" sz="2400" dirty="0"/>
            <a:t>Geology</a:t>
          </a:r>
        </a:p>
        <a:p>
          <a:r>
            <a:rPr lang="en-GB" sz="1700" dirty="0"/>
            <a:t>How permeable the rock is and whether there is an aquifer which might reduce the amount of water running quickly from land to stream during rainfall events.</a:t>
          </a:r>
          <a:endParaRPr lang="en-US" sz="1700" dirty="0"/>
        </a:p>
      </dgm:t>
    </dgm:pt>
    <dgm:pt modelId="{83ED70F4-1A63-44D9-8C5A-ABE18A830957}" type="parTrans" cxnId="{01832F6B-EA01-4FBE-8974-D1B0D4F5A37C}">
      <dgm:prSet/>
      <dgm:spPr/>
      <dgm:t>
        <a:bodyPr/>
        <a:lstStyle/>
        <a:p>
          <a:endParaRPr lang="en-US"/>
        </a:p>
      </dgm:t>
    </dgm:pt>
    <dgm:pt modelId="{D1DA8F8D-99AC-4BFA-AD41-9F7286A2974E}" type="sibTrans" cxnId="{01832F6B-EA01-4FBE-8974-D1B0D4F5A37C}">
      <dgm:prSet/>
      <dgm:spPr/>
      <dgm:t>
        <a:bodyPr/>
        <a:lstStyle/>
        <a:p>
          <a:endParaRPr lang="en-US"/>
        </a:p>
      </dgm:t>
    </dgm:pt>
    <dgm:pt modelId="{E269A113-67F3-4BE5-A25D-9B819B16330D}">
      <dgm:prSet custT="1"/>
      <dgm:spPr/>
      <dgm:t>
        <a:bodyPr/>
        <a:lstStyle/>
        <a:p>
          <a:r>
            <a:rPr lang="en-GB" sz="2400" dirty="0"/>
            <a:t>Soils</a:t>
          </a:r>
        </a:p>
        <a:p>
          <a:r>
            <a:rPr lang="en-GB" sz="1700" dirty="0"/>
            <a:t>How wet soils are, their exposure to rainfall, their binding capacity and water storage capacity, and their susceptibility to erosion.</a:t>
          </a:r>
          <a:endParaRPr lang="en-US" sz="1700" dirty="0"/>
        </a:p>
      </dgm:t>
    </dgm:pt>
    <dgm:pt modelId="{18022942-E2F3-4057-AA7F-D9612B6785E9}" type="parTrans" cxnId="{1E135848-9236-42FD-8A0F-5B3554F9F0E5}">
      <dgm:prSet/>
      <dgm:spPr/>
      <dgm:t>
        <a:bodyPr/>
        <a:lstStyle/>
        <a:p>
          <a:endParaRPr lang="en-US"/>
        </a:p>
      </dgm:t>
    </dgm:pt>
    <dgm:pt modelId="{38F009E7-0E7A-4B2D-9CB4-0401C6EC4860}" type="sibTrans" cxnId="{1E135848-9236-42FD-8A0F-5B3554F9F0E5}">
      <dgm:prSet/>
      <dgm:spPr/>
      <dgm:t>
        <a:bodyPr/>
        <a:lstStyle/>
        <a:p>
          <a:endParaRPr lang="en-US"/>
        </a:p>
      </dgm:t>
    </dgm:pt>
    <dgm:pt modelId="{B0B1C18C-FD66-4ED5-8614-1ABB1E422B6B}">
      <dgm:prSet custT="1"/>
      <dgm:spPr/>
      <dgm:t>
        <a:bodyPr/>
        <a:lstStyle/>
        <a:p>
          <a:r>
            <a:rPr lang="en-GB" sz="2400" dirty="0"/>
            <a:t>Topography</a:t>
          </a:r>
        </a:p>
        <a:p>
          <a:r>
            <a:rPr lang="en-GB" sz="1700" dirty="0"/>
            <a:t>How steeply sloping the land is, and how well-connected distant areas of land are to the stream network.</a:t>
          </a:r>
          <a:endParaRPr lang="en-US" sz="1700" dirty="0"/>
        </a:p>
      </dgm:t>
    </dgm:pt>
    <dgm:pt modelId="{B9613A4E-08D9-4964-B009-027719DB98FB}" type="parTrans" cxnId="{3A291FCB-8FBF-4203-851C-3C4D4C32520D}">
      <dgm:prSet/>
      <dgm:spPr/>
      <dgm:t>
        <a:bodyPr/>
        <a:lstStyle/>
        <a:p>
          <a:endParaRPr lang="en-US"/>
        </a:p>
      </dgm:t>
    </dgm:pt>
    <dgm:pt modelId="{24B8F9B5-69BD-4272-92B7-6387050C715F}" type="sibTrans" cxnId="{3A291FCB-8FBF-4203-851C-3C4D4C32520D}">
      <dgm:prSet/>
      <dgm:spPr/>
      <dgm:t>
        <a:bodyPr/>
        <a:lstStyle/>
        <a:p>
          <a:endParaRPr lang="en-US"/>
        </a:p>
      </dgm:t>
    </dgm:pt>
    <dgm:pt modelId="{A6A38F0F-9C32-45BA-9892-9FD5508A1F00}">
      <dgm:prSet custT="1"/>
      <dgm:spPr/>
      <dgm:t>
        <a:bodyPr/>
        <a:lstStyle/>
        <a:p>
          <a:r>
            <a:rPr lang="en-GB" sz="2400" dirty="0"/>
            <a:t>Land use</a:t>
          </a:r>
        </a:p>
        <a:p>
          <a:r>
            <a:rPr lang="en-GB" sz="1700" dirty="0"/>
            <a:t>Whether there is crop cover all year round, nature &amp; intensity of crop production, nature/timing of fertiliser applications, stocking density &amp; manure/slurry management regime.</a:t>
          </a:r>
          <a:endParaRPr lang="en-US" sz="1700" dirty="0"/>
        </a:p>
      </dgm:t>
    </dgm:pt>
    <dgm:pt modelId="{CC080360-DA11-4363-9068-4AF61DE1C09A}" type="parTrans" cxnId="{D5445267-3557-4339-B4AE-710E30470D0D}">
      <dgm:prSet/>
      <dgm:spPr/>
      <dgm:t>
        <a:bodyPr/>
        <a:lstStyle/>
        <a:p>
          <a:endParaRPr lang="en-US"/>
        </a:p>
      </dgm:t>
    </dgm:pt>
    <dgm:pt modelId="{55C41B4A-0997-4741-9D18-9C9B2A66F4CB}" type="sibTrans" cxnId="{D5445267-3557-4339-B4AE-710E30470D0D}">
      <dgm:prSet/>
      <dgm:spPr/>
      <dgm:t>
        <a:bodyPr/>
        <a:lstStyle/>
        <a:p>
          <a:endParaRPr lang="en-US"/>
        </a:p>
      </dgm:t>
    </dgm:pt>
    <dgm:pt modelId="{1FB1FC8B-794C-4AD7-8FB0-1BC31AFD554D}">
      <dgm:prSet/>
      <dgm:spPr/>
      <dgm:t>
        <a:bodyPr/>
        <a:lstStyle/>
        <a:p>
          <a:r>
            <a:rPr lang="en-GB" i="1" dirty="0"/>
            <a:t>As a result, there are varying sources, chemistries and characteristics of nutrient pollution in catchments with differing environmental character.</a:t>
          </a:r>
          <a:endParaRPr lang="en-US" dirty="0"/>
        </a:p>
      </dgm:t>
    </dgm:pt>
    <dgm:pt modelId="{E32705C4-B353-4717-BDBB-A358ABD0B514}" type="parTrans" cxnId="{C1E81CFF-2271-4C04-BF07-31ECA369B1C4}">
      <dgm:prSet/>
      <dgm:spPr/>
      <dgm:t>
        <a:bodyPr/>
        <a:lstStyle/>
        <a:p>
          <a:endParaRPr lang="en-US"/>
        </a:p>
      </dgm:t>
    </dgm:pt>
    <dgm:pt modelId="{C78D353E-B605-4F81-8191-3FCD99487D98}" type="sibTrans" cxnId="{C1E81CFF-2271-4C04-BF07-31ECA369B1C4}">
      <dgm:prSet/>
      <dgm:spPr/>
      <dgm:t>
        <a:bodyPr/>
        <a:lstStyle/>
        <a:p>
          <a:endParaRPr lang="en-US"/>
        </a:p>
      </dgm:t>
    </dgm:pt>
    <dgm:pt modelId="{7DD82761-EFBF-4CA7-9A0C-F98215E9B847}" type="pres">
      <dgm:prSet presAssocID="{C73D4DB6-B464-42B2-8117-63585EC8E2E0}" presName="diagram" presStyleCnt="0">
        <dgm:presLayoutVars>
          <dgm:dir/>
          <dgm:resizeHandles val="exact"/>
        </dgm:presLayoutVars>
      </dgm:prSet>
      <dgm:spPr/>
      <dgm:t>
        <a:bodyPr/>
        <a:lstStyle/>
        <a:p>
          <a:endParaRPr lang="en-GB"/>
        </a:p>
      </dgm:t>
    </dgm:pt>
    <dgm:pt modelId="{F8D884CE-A7F1-4F7A-B545-92BA3CD0ED90}" type="pres">
      <dgm:prSet presAssocID="{A423C9BA-B020-4675-AC33-38E677C992F5}" presName="node" presStyleLbl="node1" presStyleIdx="0" presStyleCnt="6">
        <dgm:presLayoutVars>
          <dgm:bulletEnabled val="1"/>
        </dgm:presLayoutVars>
      </dgm:prSet>
      <dgm:spPr/>
      <dgm:t>
        <a:bodyPr/>
        <a:lstStyle/>
        <a:p>
          <a:endParaRPr lang="en-GB"/>
        </a:p>
      </dgm:t>
    </dgm:pt>
    <dgm:pt modelId="{72C61A84-687F-446F-9A51-5176D4ED0466}" type="pres">
      <dgm:prSet presAssocID="{DA11D590-9247-4B9E-BEA9-6D8F5C3842F7}" presName="sibTrans" presStyleCnt="0"/>
      <dgm:spPr/>
    </dgm:pt>
    <dgm:pt modelId="{BF3BA0C9-743F-48AC-AE24-ACABCF500E0E}" type="pres">
      <dgm:prSet presAssocID="{A65A6CAE-70C2-4C22-B62B-CB292333CFC0}" presName="node" presStyleLbl="node1" presStyleIdx="1" presStyleCnt="6">
        <dgm:presLayoutVars>
          <dgm:bulletEnabled val="1"/>
        </dgm:presLayoutVars>
      </dgm:prSet>
      <dgm:spPr/>
      <dgm:t>
        <a:bodyPr/>
        <a:lstStyle/>
        <a:p>
          <a:endParaRPr lang="en-GB"/>
        </a:p>
      </dgm:t>
    </dgm:pt>
    <dgm:pt modelId="{88520B6F-FB72-4260-860E-15E4203427FD}" type="pres">
      <dgm:prSet presAssocID="{D1DA8F8D-99AC-4BFA-AD41-9F7286A2974E}" presName="sibTrans" presStyleCnt="0"/>
      <dgm:spPr/>
    </dgm:pt>
    <dgm:pt modelId="{1BE73490-CAD6-40DA-9E5A-17A6D943C91D}" type="pres">
      <dgm:prSet presAssocID="{E269A113-67F3-4BE5-A25D-9B819B16330D}" presName="node" presStyleLbl="node1" presStyleIdx="2" presStyleCnt="6">
        <dgm:presLayoutVars>
          <dgm:bulletEnabled val="1"/>
        </dgm:presLayoutVars>
      </dgm:prSet>
      <dgm:spPr/>
      <dgm:t>
        <a:bodyPr/>
        <a:lstStyle/>
        <a:p>
          <a:endParaRPr lang="en-GB"/>
        </a:p>
      </dgm:t>
    </dgm:pt>
    <dgm:pt modelId="{EB8CD45A-8221-4435-985D-05A43159103F}" type="pres">
      <dgm:prSet presAssocID="{38F009E7-0E7A-4B2D-9CB4-0401C6EC4860}" presName="sibTrans" presStyleCnt="0"/>
      <dgm:spPr/>
    </dgm:pt>
    <dgm:pt modelId="{0F51879F-8AB8-479E-9800-90DB636EB90D}" type="pres">
      <dgm:prSet presAssocID="{B0B1C18C-FD66-4ED5-8614-1ABB1E422B6B}" presName="node" presStyleLbl="node1" presStyleIdx="3" presStyleCnt="6">
        <dgm:presLayoutVars>
          <dgm:bulletEnabled val="1"/>
        </dgm:presLayoutVars>
      </dgm:prSet>
      <dgm:spPr/>
      <dgm:t>
        <a:bodyPr/>
        <a:lstStyle/>
        <a:p>
          <a:endParaRPr lang="en-GB"/>
        </a:p>
      </dgm:t>
    </dgm:pt>
    <dgm:pt modelId="{4EC10E44-770F-4313-BE0F-DDAFB0C48FBA}" type="pres">
      <dgm:prSet presAssocID="{24B8F9B5-69BD-4272-92B7-6387050C715F}" presName="sibTrans" presStyleCnt="0"/>
      <dgm:spPr/>
    </dgm:pt>
    <dgm:pt modelId="{65FBBCA4-F7E3-4864-99D5-87FA2E6B37D8}" type="pres">
      <dgm:prSet presAssocID="{A6A38F0F-9C32-45BA-9892-9FD5508A1F00}" presName="node" presStyleLbl="node1" presStyleIdx="4" presStyleCnt="6">
        <dgm:presLayoutVars>
          <dgm:bulletEnabled val="1"/>
        </dgm:presLayoutVars>
      </dgm:prSet>
      <dgm:spPr/>
      <dgm:t>
        <a:bodyPr/>
        <a:lstStyle/>
        <a:p>
          <a:endParaRPr lang="en-GB"/>
        </a:p>
      </dgm:t>
    </dgm:pt>
    <dgm:pt modelId="{9D5B323F-6AAA-4AAF-ACA1-978A2E31DA34}" type="pres">
      <dgm:prSet presAssocID="{55C41B4A-0997-4741-9D18-9C9B2A66F4CB}" presName="sibTrans" presStyleCnt="0"/>
      <dgm:spPr/>
    </dgm:pt>
    <dgm:pt modelId="{F147014D-FC21-40F3-8BDC-3CCB1D646C68}" type="pres">
      <dgm:prSet presAssocID="{1FB1FC8B-794C-4AD7-8FB0-1BC31AFD554D}" presName="node" presStyleLbl="node1" presStyleIdx="5" presStyleCnt="6">
        <dgm:presLayoutVars>
          <dgm:bulletEnabled val="1"/>
        </dgm:presLayoutVars>
      </dgm:prSet>
      <dgm:spPr/>
      <dgm:t>
        <a:bodyPr/>
        <a:lstStyle/>
        <a:p>
          <a:endParaRPr lang="en-GB"/>
        </a:p>
      </dgm:t>
    </dgm:pt>
  </dgm:ptLst>
  <dgm:cxnLst>
    <dgm:cxn modelId="{93368CFB-E823-482A-8CD0-C3C6FA396EE4}" type="presOf" srcId="{A6A38F0F-9C32-45BA-9892-9FD5508A1F00}" destId="{65FBBCA4-F7E3-4864-99D5-87FA2E6B37D8}" srcOrd="0" destOrd="0" presId="urn:microsoft.com/office/officeart/2005/8/layout/default"/>
    <dgm:cxn modelId="{73705254-9B35-4597-B1D4-97E67E0E7CAE}" type="presOf" srcId="{E269A113-67F3-4BE5-A25D-9B819B16330D}" destId="{1BE73490-CAD6-40DA-9E5A-17A6D943C91D}" srcOrd="0" destOrd="0" presId="urn:microsoft.com/office/officeart/2005/8/layout/default"/>
    <dgm:cxn modelId="{D5445267-3557-4339-B4AE-710E30470D0D}" srcId="{C73D4DB6-B464-42B2-8117-63585EC8E2E0}" destId="{A6A38F0F-9C32-45BA-9892-9FD5508A1F00}" srcOrd="4" destOrd="0" parTransId="{CC080360-DA11-4363-9068-4AF61DE1C09A}" sibTransId="{55C41B4A-0997-4741-9D18-9C9B2A66F4CB}"/>
    <dgm:cxn modelId="{3A291FCB-8FBF-4203-851C-3C4D4C32520D}" srcId="{C73D4DB6-B464-42B2-8117-63585EC8E2E0}" destId="{B0B1C18C-FD66-4ED5-8614-1ABB1E422B6B}" srcOrd="3" destOrd="0" parTransId="{B9613A4E-08D9-4964-B009-027719DB98FB}" sibTransId="{24B8F9B5-69BD-4272-92B7-6387050C715F}"/>
    <dgm:cxn modelId="{01832F6B-EA01-4FBE-8974-D1B0D4F5A37C}" srcId="{C73D4DB6-B464-42B2-8117-63585EC8E2E0}" destId="{A65A6CAE-70C2-4C22-B62B-CB292333CFC0}" srcOrd="1" destOrd="0" parTransId="{83ED70F4-1A63-44D9-8C5A-ABE18A830957}" sibTransId="{D1DA8F8D-99AC-4BFA-AD41-9F7286A2974E}"/>
    <dgm:cxn modelId="{C1E81CFF-2271-4C04-BF07-31ECA369B1C4}" srcId="{C73D4DB6-B464-42B2-8117-63585EC8E2E0}" destId="{1FB1FC8B-794C-4AD7-8FB0-1BC31AFD554D}" srcOrd="5" destOrd="0" parTransId="{E32705C4-B353-4717-BDBB-A358ABD0B514}" sibTransId="{C78D353E-B605-4F81-8191-3FCD99487D98}"/>
    <dgm:cxn modelId="{DB63045B-189C-4807-908C-8634B37FDF0D}" type="presOf" srcId="{A65A6CAE-70C2-4C22-B62B-CB292333CFC0}" destId="{BF3BA0C9-743F-48AC-AE24-ACABCF500E0E}" srcOrd="0" destOrd="0" presId="urn:microsoft.com/office/officeart/2005/8/layout/default"/>
    <dgm:cxn modelId="{7E02AD7A-BD1C-48FE-994B-33BF00AD1BD1}" type="presOf" srcId="{1FB1FC8B-794C-4AD7-8FB0-1BC31AFD554D}" destId="{F147014D-FC21-40F3-8BDC-3CCB1D646C68}" srcOrd="0" destOrd="0" presId="urn:microsoft.com/office/officeart/2005/8/layout/default"/>
    <dgm:cxn modelId="{0DA4447F-6C5A-4424-B826-69AAD959CB8B}" type="presOf" srcId="{B0B1C18C-FD66-4ED5-8614-1ABB1E422B6B}" destId="{0F51879F-8AB8-479E-9800-90DB636EB90D}" srcOrd="0" destOrd="0" presId="urn:microsoft.com/office/officeart/2005/8/layout/default"/>
    <dgm:cxn modelId="{37669AC3-2736-46BD-AC40-2865FB9A2E32}" type="presOf" srcId="{A423C9BA-B020-4675-AC33-38E677C992F5}" destId="{F8D884CE-A7F1-4F7A-B545-92BA3CD0ED90}" srcOrd="0" destOrd="0" presId="urn:microsoft.com/office/officeart/2005/8/layout/default"/>
    <dgm:cxn modelId="{1E135848-9236-42FD-8A0F-5B3554F9F0E5}" srcId="{C73D4DB6-B464-42B2-8117-63585EC8E2E0}" destId="{E269A113-67F3-4BE5-A25D-9B819B16330D}" srcOrd="2" destOrd="0" parTransId="{18022942-E2F3-4057-AA7F-D9612B6785E9}" sibTransId="{38F009E7-0E7A-4B2D-9CB4-0401C6EC4860}"/>
    <dgm:cxn modelId="{2F43874B-BB29-4E5A-A56B-86054EF3B53B}" type="presOf" srcId="{C73D4DB6-B464-42B2-8117-63585EC8E2E0}" destId="{7DD82761-EFBF-4CA7-9A0C-F98215E9B847}" srcOrd="0" destOrd="0" presId="urn:microsoft.com/office/officeart/2005/8/layout/default"/>
    <dgm:cxn modelId="{FA86C3DA-39C5-413C-A8F3-FE1F2F3BC6FD}" srcId="{C73D4DB6-B464-42B2-8117-63585EC8E2E0}" destId="{A423C9BA-B020-4675-AC33-38E677C992F5}" srcOrd="0" destOrd="0" parTransId="{01042A14-08D9-4B2E-9BA8-358D21A8F59B}" sibTransId="{DA11D590-9247-4B9E-BEA9-6D8F5C3842F7}"/>
    <dgm:cxn modelId="{910B6632-BC84-4E53-A40F-1451A4ADBE09}" type="presParOf" srcId="{7DD82761-EFBF-4CA7-9A0C-F98215E9B847}" destId="{F8D884CE-A7F1-4F7A-B545-92BA3CD0ED90}" srcOrd="0" destOrd="0" presId="urn:microsoft.com/office/officeart/2005/8/layout/default"/>
    <dgm:cxn modelId="{55D71004-05D1-4382-AD05-F4EC4983C10A}" type="presParOf" srcId="{7DD82761-EFBF-4CA7-9A0C-F98215E9B847}" destId="{72C61A84-687F-446F-9A51-5176D4ED0466}" srcOrd="1" destOrd="0" presId="urn:microsoft.com/office/officeart/2005/8/layout/default"/>
    <dgm:cxn modelId="{0EA71320-CE8A-423D-B210-985E05C89C61}" type="presParOf" srcId="{7DD82761-EFBF-4CA7-9A0C-F98215E9B847}" destId="{BF3BA0C9-743F-48AC-AE24-ACABCF500E0E}" srcOrd="2" destOrd="0" presId="urn:microsoft.com/office/officeart/2005/8/layout/default"/>
    <dgm:cxn modelId="{C21A4222-0A1A-46C9-A074-933FD3D605E9}" type="presParOf" srcId="{7DD82761-EFBF-4CA7-9A0C-F98215E9B847}" destId="{88520B6F-FB72-4260-860E-15E4203427FD}" srcOrd="3" destOrd="0" presId="urn:microsoft.com/office/officeart/2005/8/layout/default"/>
    <dgm:cxn modelId="{13860E76-942A-4F19-ACF2-91A74EB752C5}" type="presParOf" srcId="{7DD82761-EFBF-4CA7-9A0C-F98215E9B847}" destId="{1BE73490-CAD6-40DA-9E5A-17A6D943C91D}" srcOrd="4" destOrd="0" presId="urn:microsoft.com/office/officeart/2005/8/layout/default"/>
    <dgm:cxn modelId="{DDD7A67D-BA38-475B-9D90-67C82F759F51}" type="presParOf" srcId="{7DD82761-EFBF-4CA7-9A0C-F98215E9B847}" destId="{EB8CD45A-8221-4435-985D-05A43159103F}" srcOrd="5" destOrd="0" presId="urn:microsoft.com/office/officeart/2005/8/layout/default"/>
    <dgm:cxn modelId="{C6874C3C-39F1-45E0-8C43-AF60A3C7A3B5}" type="presParOf" srcId="{7DD82761-EFBF-4CA7-9A0C-F98215E9B847}" destId="{0F51879F-8AB8-479E-9800-90DB636EB90D}" srcOrd="6" destOrd="0" presId="urn:microsoft.com/office/officeart/2005/8/layout/default"/>
    <dgm:cxn modelId="{33E6FDAB-3FA9-4EB8-BA31-7D4C7D8F9D2A}" type="presParOf" srcId="{7DD82761-EFBF-4CA7-9A0C-F98215E9B847}" destId="{4EC10E44-770F-4313-BE0F-DDAFB0C48FBA}" srcOrd="7" destOrd="0" presId="urn:microsoft.com/office/officeart/2005/8/layout/default"/>
    <dgm:cxn modelId="{37BE08DD-5E5F-4668-9C04-35E34F7E3B5E}" type="presParOf" srcId="{7DD82761-EFBF-4CA7-9A0C-F98215E9B847}" destId="{65FBBCA4-F7E3-4864-99D5-87FA2E6B37D8}" srcOrd="8" destOrd="0" presId="urn:microsoft.com/office/officeart/2005/8/layout/default"/>
    <dgm:cxn modelId="{FD6104B9-4915-46B1-B656-E21C809FEC28}" type="presParOf" srcId="{7DD82761-EFBF-4CA7-9A0C-F98215E9B847}" destId="{9D5B323F-6AAA-4AAF-ACA1-978A2E31DA34}" srcOrd="9" destOrd="0" presId="urn:microsoft.com/office/officeart/2005/8/layout/default"/>
    <dgm:cxn modelId="{C0ACA1AE-0895-4DF2-9F20-C1C4851F75B6}" type="presParOf" srcId="{7DD82761-EFBF-4CA7-9A0C-F98215E9B847}" destId="{F147014D-FC21-40F3-8BDC-3CCB1D646C6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630E60-6F4B-443F-BB25-B8272382171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5A3D151-8D9E-48C7-AD40-C99228D04649}">
      <dgm:prSet/>
      <dgm:spPr/>
      <dgm:t>
        <a:bodyPr/>
        <a:lstStyle/>
        <a:p>
          <a:pPr algn="just"/>
          <a:r>
            <a:rPr lang="en-GB" dirty="0"/>
            <a:t>N and P form a substantial portion of the total nutrient load generating adverse impacts on ecosystem health in chalk and clay systems.</a:t>
          </a:r>
          <a:endParaRPr lang="en-US" dirty="0"/>
        </a:p>
      </dgm:t>
    </dgm:pt>
    <dgm:pt modelId="{2711D288-2704-4D53-A0B9-423FC90736C3}" type="parTrans" cxnId="{5C707AED-BA12-4DEE-A932-C3BFA3886BF6}">
      <dgm:prSet/>
      <dgm:spPr/>
      <dgm:t>
        <a:bodyPr/>
        <a:lstStyle/>
        <a:p>
          <a:endParaRPr lang="en-US"/>
        </a:p>
      </dgm:t>
    </dgm:pt>
    <dgm:pt modelId="{AEA0D2A6-3AA1-49A3-9229-80A89B0400D6}" type="sibTrans" cxnId="{5C707AED-BA12-4DEE-A932-C3BFA3886BF6}">
      <dgm:prSet/>
      <dgm:spPr/>
      <dgm:t>
        <a:bodyPr/>
        <a:lstStyle/>
        <a:p>
          <a:endParaRPr lang="en-US"/>
        </a:p>
      </dgm:t>
    </dgm:pt>
    <dgm:pt modelId="{2AD2ABD7-56B9-455E-9289-86E8A37C10C6}">
      <dgm:prSet/>
      <dgm:spPr/>
      <dgm:t>
        <a:bodyPr/>
        <a:lstStyle/>
        <a:p>
          <a:pPr algn="just"/>
          <a:r>
            <a:rPr lang="en-GB" dirty="0"/>
            <a:t>Large amounts of nutrient flux to waters would be missed in any lower-frequency (weekly, monthly) monitoring programme. A high proportion of nutrient loading is also delivered to waters in forms that are not typically determined in routine water quality monitoring programmes. </a:t>
          </a:r>
          <a:endParaRPr lang="en-US" dirty="0"/>
        </a:p>
      </dgm:t>
    </dgm:pt>
    <dgm:pt modelId="{7A3AABEF-187F-4332-A8CA-8C1390D1AD36}" type="parTrans" cxnId="{6D014CD8-F7A5-44A4-A01E-C14865BE347C}">
      <dgm:prSet/>
      <dgm:spPr/>
      <dgm:t>
        <a:bodyPr/>
        <a:lstStyle/>
        <a:p>
          <a:endParaRPr lang="en-US"/>
        </a:p>
      </dgm:t>
    </dgm:pt>
    <dgm:pt modelId="{74A0A0F5-F27F-4147-B792-13C8469A4A86}" type="sibTrans" cxnId="{6D014CD8-F7A5-44A4-A01E-C14865BE347C}">
      <dgm:prSet/>
      <dgm:spPr/>
      <dgm:t>
        <a:bodyPr/>
        <a:lstStyle/>
        <a:p>
          <a:endParaRPr lang="en-US"/>
        </a:p>
      </dgm:t>
    </dgm:pt>
    <dgm:pt modelId="{F12FD390-AC4B-47C7-9EA0-38A9EA8FD84C}">
      <dgm:prSet/>
      <dgm:spPr/>
      <dgm:t>
        <a:bodyPr/>
        <a:lstStyle/>
        <a:p>
          <a:pPr algn="just"/>
          <a:r>
            <a:rPr lang="en-GB" dirty="0"/>
            <a:t>Daily long-term monitoring of all nutrient fractions is therefore essential to capture a representative picture of total nutrient loads driving ecosystem degradation in rural catchments, and to generate the robust evidence needed to underpin effective targeting of pollution mitigation efforts.</a:t>
          </a:r>
          <a:endParaRPr lang="en-US" dirty="0"/>
        </a:p>
      </dgm:t>
    </dgm:pt>
    <dgm:pt modelId="{1A6DBACA-9BB6-45F9-BBE7-372FD9A27725}" type="parTrans" cxnId="{9357E2C5-E694-4776-8311-9D10DFF516DA}">
      <dgm:prSet/>
      <dgm:spPr/>
      <dgm:t>
        <a:bodyPr/>
        <a:lstStyle/>
        <a:p>
          <a:endParaRPr lang="en-US"/>
        </a:p>
      </dgm:t>
    </dgm:pt>
    <dgm:pt modelId="{4E308E1E-68B5-4703-8B3C-9AD3187A6D6A}" type="sibTrans" cxnId="{9357E2C5-E694-4776-8311-9D10DFF516DA}">
      <dgm:prSet/>
      <dgm:spPr/>
      <dgm:t>
        <a:bodyPr/>
        <a:lstStyle/>
        <a:p>
          <a:endParaRPr lang="en-US"/>
        </a:p>
      </dgm:t>
    </dgm:pt>
    <dgm:pt modelId="{C7093E14-DA0A-409C-B8F9-FFD3950AE12E}" type="pres">
      <dgm:prSet presAssocID="{F9630E60-6F4B-443F-BB25-B82723821712}" presName="linear" presStyleCnt="0">
        <dgm:presLayoutVars>
          <dgm:animLvl val="lvl"/>
          <dgm:resizeHandles val="exact"/>
        </dgm:presLayoutVars>
      </dgm:prSet>
      <dgm:spPr/>
      <dgm:t>
        <a:bodyPr/>
        <a:lstStyle/>
        <a:p>
          <a:endParaRPr lang="en-GB"/>
        </a:p>
      </dgm:t>
    </dgm:pt>
    <dgm:pt modelId="{26076E2D-9939-4668-B302-6380F3892068}" type="pres">
      <dgm:prSet presAssocID="{C5A3D151-8D9E-48C7-AD40-C99228D04649}" presName="parentText" presStyleLbl="node1" presStyleIdx="0" presStyleCnt="3">
        <dgm:presLayoutVars>
          <dgm:chMax val="0"/>
          <dgm:bulletEnabled val="1"/>
        </dgm:presLayoutVars>
      </dgm:prSet>
      <dgm:spPr/>
      <dgm:t>
        <a:bodyPr/>
        <a:lstStyle/>
        <a:p>
          <a:endParaRPr lang="en-GB"/>
        </a:p>
      </dgm:t>
    </dgm:pt>
    <dgm:pt modelId="{2C1BCB85-7B89-48F1-A418-8AE6CC76716E}" type="pres">
      <dgm:prSet presAssocID="{AEA0D2A6-3AA1-49A3-9229-80A89B0400D6}" presName="spacer" presStyleCnt="0"/>
      <dgm:spPr/>
    </dgm:pt>
    <dgm:pt modelId="{A6272018-6CCA-4831-816A-E8AAEA4F57FC}" type="pres">
      <dgm:prSet presAssocID="{2AD2ABD7-56B9-455E-9289-86E8A37C10C6}" presName="parentText" presStyleLbl="node1" presStyleIdx="1" presStyleCnt="3">
        <dgm:presLayoutVars>
          <dgm:chMax val="0"/>
          <dgm:bulletEnabled val="1"/>
        </dgm:presLayoutVars>
      </dgm:prSet>
      <dgm:spPr/>
      <dgm:t>
        <a:bodyPr/>
        <a:lstStyle/>
        <a:p>
          <a:endParaRPr lang="en-GB"/>
        </a:p>
      </dgm:t>
    </dgm:pt>
    <dgm:pt modelId="{7AD52B18-C708-4841-8957-136891908527}" type="pres">
      <dgm:prSet presAssocID="{74A0A0F5-F27F-4147-B792-13C8469A4A86}" presName="spacer" presStyleCnt="0"/>
      <dgm:spPr/>
    </dgm:pt>
    <dgm:pt modelId="{960077D4-BB08-4EC6-8271-62E815CD0A6B}" type="pres">
      <dgm:prSet presAssocID="{F12FD390-AC4B-47C7-9EA0-38A9EA8FD84C}" presName="parentText" presStyleLbl="node1" presStyleIdx="2" presStyleCnt="3">
        <dgm:presLayoutVars>
          <dgm:chMax val="0"/>
          <dgm:bulletEnabled val="1"/>
        </dgm:presLayoutVars>
      </dgm:prSet>
      <dgm:spPr/>
      <dgm:t>
        <a:bodyPr/>
        <a:lstStyle/>
        <a:p>
          <a:endParaRPr lang="en-GB"/>
        </a:p>
      </dgm:t>
    </dgm:pt>
  </dgm:ptLst>
  <dgm:cxnLst>
    <dgm:cxn modelId="{5C707AED-BA12-4DEE-A932-C3BFA3886BF6}" srcId="{F9630E60-6F4B-443F-BB25-B82723821712}" destId="{C5A3D151-8D9E-48C7-AD40-C99228D04649}" srcOrd="0" destOrd="0" parTransId="{2711D288-2704-4D53-A0B9-423FC90736C3}" sibTransId="{AEA0D2A6-3AA1-49A3-9229-80A89B0400D6}"/>
    <dgm:cxn modelId="{FCF2DEE9-40EA-4EFF-82E3-9F34A2FEAA88}" type="presOf" srcId="{2AD2ABD7-56B9-455E-9289-86E8A37C10C6}" destId="{A6272018-6CCA-4831-816A-E8AAEA4F57FC}" srcOrd="0" destOrd="0" presId="urn:microsoft.com/office/officeart/2005/8/layout/vList2"/>
    <dgm:cxn modelId="{9357E2C5-E694-4776-8311-9D10DFF516DA}" srcId="{F9630E60-6F4B-443F-BB25-B82723821712}" destId="{F12FD390-AC4B-47C7-9EA0-38A9EA8FD84C}" srcOrd="2" destOrd="0" parTransId="{1A6DBACA-9BB6-45F9-BBE7-372FD9A27725}" sibTransId="{4E308E1E-68B5-4703-8B3C-9AD3187A6D6A}"/>
    <dgm:cxn modelId="{6D014CD8-F7A5-44A4-A01E-C14865BE347C}" srcId="{F9630E60-6F4B-443F-BB25-B82723821712}" destId="{2AD2ABD7-56B9-455E-9289-86E8A37C10C6}" srcOrd="1" destOrd="0" parTransId="{7A3AABEF-187F-4332-A8CA-8C1390D1AD36}" sibTransId="{74A0A0F5-F27F-4147-B792-13C8469A4A86}"/>
    <dgm:cxn modelId="{98400270-620F-4D18-A1AE-A00720D7FDCB}" type="presOf" srcId="{F9630E60-6F4B-443F-BB25-B82723821712}" destId="{C7093E14-DA0A-409C-B8F9-FFD3950AE12E}" srcOrd="0" destOrd="0" presId="urn:microsoft.com/office/officeart/2005/8/layout/vList2"/>
    <dgm:cxn modelId="{059732DA-654B-4BE1-8D31-65BAB48E8DE6}" type="presOf" srcId="{F12FD390-AC4B-47C7-9EA0-38A9EA8FD84C}" destId="{960077D4-BB08-4EC6-8271-62E815CD0A6B}" srcOrd="0" destOrd="0" presId="urn:microsoft.com/office/officeart/2005/8/layout/vList2"/>
    <dgm:cxn modelId="{3B8B96F1-A39F-419E-B844-186C66F52B9A}" type="presOf" srcId="{C5A3D151-8D9E-48C7-AD40-C99228D04649}" destId="{26076E2D-9939-4668-B302-6380F3892068}" srcOrd="0" destOrd="0" presId="urn:microsoft.com/office/officeart/2005/8/layout/vList2"/>
    <dgm:cxn modelId="{4D119BBD-2B44-463F-8BD1-483D301C8159}" type="presParOf" srcId="{C7093E14-DA0A-409C-B8F9-FFD3950AE12E}" destId="{26076E2D-9939-4668-B302-6380F3892068}" srcOrd="0" destOrd="0" presId="urn:microsoft.com/office/officeart/2005/8/layout/vList2"/>
    <dgm:cxn modelId="{CF7EEA5E-289A-45B6-8ECE-46B824AF595D}" type="presParOf" srcId="{C7093E14-DA0A-409C-B8F9-FFD3950AE12E}" destId="{2C1BCB85-7B89-48F1-A418-8AE6CC76716E}" srcOrd="1" destOrd="0" presId="urn:microsoft.com/office/officeart/2005/8/layout/vList2"/>
    <dgm:cxn modelId="{DCC362CE-EAEB-4EED-AA00-E225F4218625}" type="presParOf" srcId="{C7093E14-DA0A-409C-B8F9-FFD3950AE12E}" destId="{A6272018-6CCA-4831-816A-E8AAEA4F57FC}" srcOrd="2" destOrd="0" presId="urn:microsoft.com/office/officeart/2005/8/layout/vList2"/>
    <dgm:cxn modelId="{8C409982-A1FE-4D07-B5B8-72BD95809325}" type="presParOf" srcId="{C7093E14-DA0A-409C-B8F9-FFD3950AE12E}" destId="{7AD52B18-C708-4841-8957-136891908527}" srcOrd="3" destOrd="0" presId="urn:microsoft.com/office/officeart/2005/8/layout/vList2"/>
    <dgm:cxn modelId="{165EF0DE-1F17-4BFC-A9E0-DFB7121F232F}" type="presParOf" srcId="{C7093E14-DA0A-409C-B8F9-FFD3950AE12E}" destId="{960077D4-BB08-4EC6-8271-62E815CD0A6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D6732C-8DE2-46BF-B407-73D62DB6AB5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FB51C67-B9BD-4E23-B411-746264322379}">
      <dgm:prSet/>
      <dgm:spPr/>
      <dgm:t>
        <a:bodyPr/>
        <a:lstStyle/>
        <a:p>
          <a:r>
            <a:rPr lang="en-GB" dirty="0"/>
            <a:t>The scale of the enrichment problem relative to unpolluted conditions.</a:t>
          </a:r>
          <a:endParaRPr lang="en-US" dirty="0"/>
        </a:p>
      </dgm:t>
    </dgm:pt>
    <dgm:pt modelId="{D5FD7410-F8C3-4EA8-8DF6-2ED412C96E83}" type="parTrans" cxnId="{5FDD6879-3929-44D2-9664-930F86E99E1F}">
      <dgm:prSet/>
      <dgm:spPr/>
      <dgm:t>
        <a:bodyPr/>
        <a:lstStyle/>
        <a:p>
          <a:endParaRPr lang="en-US"/>
        </a:p>
      </dgm:t>
    </dgm:pt>
    <dgm:pt modelId="{792880F4-EC36-4C83-BA30-9C0B03A5C295}" type="sibTrans" cxnId="{5FDD6879-3929-44D2-9664-930F86E99E1F}">
      <dgm:prSet/>
      <dgm:spPr/>
      <dgm:t>
        <a:bodyPr/>
        <a:lstStyle/>
        <a:p>
          <a:endParaRPr lang="en-US"/>
        </a:p>
      </dgm:t>
    </dgm:pt>
    <dgm:pt modelId="{A1444B8B-7CE2-4261-91FA-AFCF4FF0D7E4}">
      <dgm:prSet/>
      <dgm:spPr/>
      <dgm:t>
        <a:bodyPr/>
        <a:lstStyle/>
        <a:p>
          <a:r>
            <a:rPr lang="en-GB" dirty="0"/>
            <a:t>The size of the nutrient pools accumulated to date within the system.</a:t>
          </a:r>
          <a:endParaRPr lang="en-US" dirty="0"/>
        </a:p>
      </dgm:t>
    </dgm:pt>
    <dgm:pt modelId="{774B78AD-F2CD-4813-8DFB-F8B2C9B89E9B}" type="parTrans" cxnId="{AB0C350E-E713-4ED1-8706-B121D6DA5122}">
      <dgm:prSet/>
      <dgm:spPr/>
      <dgm:t>
        <a:bodyPr/>
        <a:lstStyle/>
        <a:p>
          <a:endParaRPr lang="en-US"/>
        </a:p>
      </dgm:t>
    </dgm:pt>
    <dgm:pt modelId="{C33ED279-88E8-456B-A08C-7FA966A5A61C}" type="sibTrans" cxnId="{AB0C350E-E713-4ED1-8706-B121D6DA5122}">
      <dgm:prSet/>
      <dgm:spPr/>
      <dgm:t>
        <a:bodyPr/>
        <a:lstStyle/>
        <a:p>
          <a:endParaRPr lang="en-US"/>
        </a:p>
      </dgm:t>
    </dgm:pt>
    <dgm:pt modelId="{C03304FB-9953-4062-A28A-EE2DA8BC396B}">
      <dgm:prSet/>
      <dgm:spPr/>
      <dgm:t>
        <a:bodyPr/>
        <a:lstStyle/>
        <a:p>
          <a:r>
            <a:rPr lang="en-GB" dirty="0"/>
            <a:t>The speed at which water flows through the catchment and the connectivity of flow pathways with </a:t>
          </a:r>
          <a:r>
            <a:rPr lang="en-GB"/>
            <a:t>these pools.</a:t>
          </a:r>
          <a:endParaRPr lang="en-US" dirty="0"/>
        </a:p>
      </dgm:t>
    </dgm:pt>
    <dgm:pt modelId="{102406BA-4A40-4616-9662-1F8BF6507CB2}" type="parTrans" cxnId="{EE41DE04-281A-4D85-8ABC-20016654DA66}">
      <dgm:prSet/>
      <dgm:spPr/>
      <dgm:t>
        <a:bodyPr/>
        <a:lstStyle/>
        <a:p>
          <a:endParaRPr lang="en-US"/>
        </a:p>
      </dgm:t>
    </dgm:pt>
    <dgm:pt modelId="{320C5BF2-9513-4610-9DA5-252256C0FF98}" type="sibTrans" cxnId="{EE41DE04-281A-4D85-8ABC-20016654DA66}">
      <dgm:prSet/>
      <dgm:spPr/>
      <dgm:t>
        <a:bodyPr/>
        <a:lstStyle/>
        <a:p>
          <a:endParaRPr lang="en-US"/>
        </a:p>
      </dgm:t>
    </dgm:pt>
    <dgm:pt modelId="{C8947E4B-811D-4DB4-B29D-10462E9BCC2A}">
      <dgm:prSet/>
      <dgm:spPr/>
      <dgm:t>
        <a:bodyPr/>
        <a:lstStyle/>
        <a:p>
          <a:r>
            <a:rPr lang="en-GB" dirty="0"/>
            <a:t>The scale and targeting of the mitigation effort.</a:t>
          </a:r>
          <a:endParaRPr lang="en-US" dirty="0"/>
        </a:p>
      </dgm:t>
    </dgm:pt>
    <dgm:pt modelId="{7A8BB8E0-5E01-4F5E-83CC-29F87E672C84}" type="parTrans" cxnId="{C6482F08-06EA-44DD-A0E3-BE72C24A1F61}">
      <dgm:prSet/>
      <dgm:spPr/>
      <dgm:t>
        <a:bodyPr/>
        <a:lstStyle/>
        <a:p>
          <a:endParaRPr lang="en-US"/>
        </a:p>
      </dgm:t>
    </dgm:pt>
    <dgm:pt modelId="{7BD2F121-03B5-4D3C-B001-9CA9D01B041E}" type="sibTrans" cxnId="{C6482F08-06EA-44DD-A0E3-BE72C24A1F61}">
      <dgm:prSet/>
      <dgm:spPr/>
      <dgm:t>
        <a:bodyPr/>
        <a:lstStyle/>
        <a:p>
          <a:endParaRPr lang="en-US"/>
        </a:p>
      </dgm:t>
    </dgm:pt>
    <dgm:pt modelId="{9DEA1D1E-2DEE-4A75-B506-9DA6E8964461}" type="pres">
      <dgm:prSet presAssocID="{08D6732C-8DE2-46BF-B407-73D62DB6AB5A}" presName="diagram" presStyleCnt="0">
        <dgm:presLayoutVars>
          <dgm:dir/>
          <dgm:resizeHandles val="exact"/>
        </dgm:presLayoutVars>
      </dgm:prSet>
      <dgm:spPr/>
      <dgm:t>
        <a:bodyPr/>
        <a:lstStyle/>
        <a:p>
          <a:endParaRPr lang="en-GB"/>
        </a:p>
      </dgm:t>
    </dgm:pt>
    <dgm:pt modelId="{F5860894-4D99-4A51-81FB-D36716BB86F4}" type="pres">
      <dgm:prSet presAssocID="{1FB51C67-B9BD-4E23-B411-746264322379}" presName="node" presStyleLbl="node1" presStyleIdx="0" presStyleCnt="4">
        <dgm:presLayoutVars>
          <dgm:bulletEnabled val="1"/>
        </dgm:presLayoutVars>
      </dgm:prSet>
      <dgm:spPr/>
      <dgm:t>
        <a:bodyPr/>
        <a:lstStyle/>
        <a:p>
          <a:endParaRPr lang="en-GB"/>
        </a:p>
      </dgm:t>
    </dgm:pt>
    <dgm:pt modelId="{80E9A420-3CA6-436E-9CCE-6539B0B9D947}" type="pres">
      <dgm:prSet presAssocID="{792880F4-EC36-4C83-BA30-9C0B03A5C295}" presName="sibTrans" presStyleCnt="0"/>
      <dgm:spPr/>
    </dgm:pt>
    <dgm:pt modelId="{51BB4C2A-60F2-4285-A04A-FDF48C40B79E}" type="pres">
      <dgm:prSet presAssocID="{A1444B8B-7CE2-4261-91FA-AFCF4FF0D7E4}" presName="node" presStyleLbl="node1" presStyleIdx="1" presStyleCnt="4">
        <dgm:presLayoutVars>
          <dgm:bulletEnabled val="1"/>
        </dgm:presLayoutVars>
      </dgm:prSet>
      <dgm:spPr/>
      <dgm:t>
        <a:bodyPr/>
        <a:lstStyle/>
        <a:p>
          <a:endParaRPr lang="en-GB"/>
        </a:p>
      </dgm:t>
    </dgm:pt>
    <dgm:pt modelId="{F52B44DB-911C-4E47-9E6D-05F15D932C58}" type="pres">
      <dgm:prSet presAssocID="{C33ED279-88E8-456B-A08C-7FA966A5A61C}" presName="sibTrans" presStyleCnt="0"/>
      <dgm:spPr/>
    </dgm:pt>
    <dgm:pt modelId="{C6631607-3785-40BE-8814-8DF482D20EF2}" type="pres">
      <dgm:prSet presAssocID="{C03304FB-9953-4062-A28A-EE2DA8BC396B}" presName="node" presStyleLbl="node1" presStyleIdx="2" presStyleCnt="4">
        <dgm:presLayoutVars>
          <dgm:bulletEnabled val="1"/>
        </dgm:presLayoutVars>
      </dgm:prSet>
      <dgm:spPr/>
      <dgm:t>
        <a:bodyPr/>
        <a:lstStyle/>
        <a:p>
          <a:endParaRPr lang="en-GB"/>
        </a:p>
      </dgm:t>
    </dgm:pt>
    <dgm:pt modelId="{BDEAC2E1-3112-4D64-AAE9-D1DD7817DA1F}" type="pres">
      <dgm:prSet presAssocID="{320C5BF2-9513-4610-9DA5-252256C0FF98}" presName="sibTrans" presStyleCnt="0"/>
      <dgm:spPr/>
    </dgm:pt>
    <dgm:pt modelId="{3396C302-7CEC-436E-BD5B-E8ECD5F5D4D7}" type="pres">
      <dgm:prSet presAssocID="{C8947E4B-811D-4DB4-B29D-10462E9BCC2A}" presName="node" presStyleLbl="node1" presStyleIdx="3" presStyleCnt="4">
        <dgm:presLayoutVars>
          <dgm:bulletEnabled val="1"/>
        </dgm:presLayoutVars>
      </dgm:prSet>
      <dgm:spPr/>
      <dgm:t>
        <a:bodyPr/>
        <a:lstStyle/>
        <a:p>
          <a:endParaRPr lang="en-GB"/>
        </a:p>
      </dgm:t>
    </dgm:pt>
  </dgm:ptLst>
  <dgm:cxnLst>
    <dgm:cxn modelId="{EE41DE04-281A-4D85-8ABC-20016654DA66}" srcId="{08D6732C-8DE2-46BF-B407-73D62DB6AB5A}" destId="{C03304FB-9953-4062-A28A-EE2DA8BC396B}" srcOrd="2" destOrd="0" parTransId="{102406BA-4A40-4616-9662-1F8BF6507CB2}" sibTransId="{320C5BF2-9513-4610-9DA5-252256C0FF98}"/>
    <dgm:cxn modelId="{7CE9A6D3-8FA2-4B08-9D56-3C264887615F}" type="presOf" srcId="{C03304FB-9953-4062-A28A-EE2DA8BC396B}" destId="{C6631607-3785-40BE-8814-8DF482D20EF2}" srcOrd="0" destOrd="0" presId="urn:microsoft.com/office/officeart/2005/8/layout/default"/>
    <dgm:cxn modelId="{5FDD6879-3929-44D2-9664-930F86E99E1F}" srcId="{08D6732C-8DE2-46BF-B407-73D62DB6AB5A}" destId="{1FB51C67-B9BD-4E23-B411-746264322379}" srcOrd="0" destOrd="0" parTransId="{D5FD7410-F8C3-4EA8-8DF6-2ED412C96E83}" sibTransId="{792880F4-EC36-4C83-BA30-9C0B03A5C295}"/>
    <dgm:cxn modelId="{E9FD40E1-CF35-4684-822B-0A5A3D3EB68E}" type="presOf" srcId="{1FB51C67-B9BD-4E23-B411-746264322379}" destId="{F5860894-4D99-4A51-81FB-D36716BB86F4}" srcOrd="0" destOrd="0" presId="urn:microsoft.com/office/officeart/2005/8/layout/default"/>
    <dgm:cxn modelId="{AB0C350E-E713-4ED1-8706-B121D6DA5122}" srcId="{08D6732C-8DE2-46BF-B407-73D62DB6AB5A}" destId="{A1444B8B-7CE2-4261-91FA-AFCF4FF0D7E4}" srcOrd="1" destOrd="0" parTransId="{774B78AD-F2CD-4813-8DFB-F8B2C9B89E9B}" sibTransId="{C33ED279-88E8-456B-A08C-7FA966A5A61C}"/>
    <dgm:cxn modelId="{C6482F08-06EA-44DD-A0E3-BE72C24A1F61}" srcId="{08D6732C-8DE2-46BF-B407-73D62DB6AB5A}" destId="{C8947E4B-811D-4DB4-B29D-10462E9BCC2A}" srcOrd="3" destOrd="0" parTransId="{7A8BB8E0-5E01-4F5E-83CC-29F87E672C84}" sibTransId="{7BD2F121-03B5-4D3C-B001-9CA9D01B041E}"/>
    <dgm:cxn modelId="{B4C7B31E-B41E-42E5-A8F6-C0152D173815}" type="presOf" srcId="{C8947E4B-811D-4DB4-B29D-10462E9BCC2A}" destId="{3396C302-7CEC-436E-BD5B-E8ECD5F5D4D7}" srcOrd="0" destOrd="0" presId="urn:microsoft.com/office/officeart/2005/8/layout/default"/>
    <dgm:cxn modelId="{5DA1B8A6-6608-4E7C-81FA-3C03AF074AFE}" type="presOf" srcId="{08D6732C-8DE2-46BF-B407-73D62DB6AB5A}" destId="{9DEA1D1E-2DEE-4A75-B506-9DA6E8964461}" srcOrd="0" destOrd="0" presId="urn:microsoft.com/office/officeart/2005/8/layout/default"/>
    <dgm:cxn modelId="{FA3EBB9B-014C-4FAB-A471-117651DDFFF5}" type="presOf" srcId="{A1444B8B-7CE2-4261-91FA-AFCF4FF0D7E4}" destId="{51BB4C2A-60F2-4285-A04A-FDF48C40B79E}" srcOrd="0" destOrd="0" presId="urn:microsoft.com/office/officeart/2005/8/layout/default"/>
    <dgm:cxn modelId="{71A76158-A236-4385-AADE-C8C08A7CDD0F}" type="presParOf" srcId="{9DEA1D1E-2DEE-4A75-B506-9DA6E8964461}" destId="{F5860894-4D99-4A51-81FB-D36716BB86F4}" srcOrd="0" destOrd="0" presId="urn:microsoft.com/office/officeart/2005/8/layout/default"/>
    <dgm:cxn modelId="{FE76671B-D92D-4BF2-96E2-E90B094A13C0}" type="presParOf" srcId="{9DEA1D1E-2DEE-4A75-B506-9DA6E8964461}" destId="{80E9A420-3CA6-436E-9CCE-6539B0B9D947}" srcOrd="1" destOrd="0" presId="urn:microsoft.com/office/officeart/2005/8/layout/default"/>
    <dgm:cxn modelId="{289F916B-7BC7-4B76-AF1E-DE2EC84A9FFA}" type="presParOf" srcId="{9DEA1D1E-2DEE-4A75-B506-9DA6E8964461}" destId="{51BB4C2A-60F2-4285-A04A-FDF48C40B79E}" srcOrd="2" destOrd="0" presId="urn:microsoft.com/office/officeart/2005/8/layout/default"/>
    <dgm:cxn modelId="{1C953795-F1B0-4210-A248-0A330A6491FB}" type="presParOf" srcId="{9DEA1D1E-2DEE-4A75-B506-9DA6E8964461}" destId="{F52B44DB-911C-4E47-9E6D-05F15D932C58}" srcOrd="3" destOrd="0" presId="urn:microsoft.com/office/officeart/2005/8/layout/default"/>
    <dgm:cxn modelId="{A9939304-3FB7-4626-8CDE-9B372F2B380D}" type="presParOf" srcId="{9DEA1D1E-2DEE-4A75-B506-9DA6E8964461}" destId="{C6631607-3785-40BE-8814-8DF482D20EF2}" srcOrd="4" destOrd="0" presId="urn:microsoft.com/office/officeart/2005/8/layout/default"/>
    <dgm:cxn modelId="{FD5ACBE3-60B8-44F6-B150-612AFBB8B852}" type="presParOf" srcId="{9DEA1D1E-2DEE-4A75-B506-9DA6E8964461}" destId="{BDEAC2E1-3112-4D64-AAE9-D1DD7817DA1F}" srcOrd="5" destOrd="0" presId="urn:microsoft.com/office/officeart/2005/8/layout/default"/>
    <dgm:cxn modelId="{3882D232-2BE4-4900-8F79-76EECCBC77CB}" type="presParOf" srcId="{9DEA1D1E-2DEE-4A75-B506-9DA6E8964461}" destId="{3396C302-7CEC-436E-BD5B-E8ECD5F5D4D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03DC9B-982D-4739-84C4-72CBA3A2003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21DC1D3-5AE6-4F92-84A2-AE2F5539D74A}">
      <dgm:prSet/>
      <dgm:spPr/>
      <dgm:t>
        <a:bodyPr/>
        <a:lstStyle/>
        <a:p>
          <a:pPr algn="just"/>
          <a:r>
            <a:rPr lang="en-GB" dirty="0"/>
            <a:t>Livestock farming generates multiple forms of nutrient pollution in waters, both inorganic and organic in nature, which puts the whole ecosystem under stress. </a:t>
          </a:r>
          <a:endParaRPr lang="en-US" dirty="0"/>
        </a:p>
      </dgm:t>
    </dgm:pt>
    <dgm:pt modelId="{D9A997E0-0A8D-4CB0-9801-B11B43C05862}" type="parTrans" cxnId="{6E61A263-F126-476B-A13A-363C0330DDBA}">
      <dgm:prSet/>
      <dgm:spPr/>
      <dgm:t>
        <a:bodyPr/>
        <a:lstStyle/>
        <a:p>
          <a:endParaRPr lang="en-US"/>
        </a:p>
      </dgm:t>
    </dgm:pt>
    <dgm:pt modelId="{E54BC41C-FF63-4989-AA02-159F480EA085}" type="sibTrans" cxnId="{6E61A263-F126-476B-A13A-363C0330DDBA}">
      <dgm:prSet/>
      <dgm:spPr/>
      <dgm:t>
        <a:bodyPr/>
        <a:lstStyle/>
        <a:p>
          <a:endParaRPr lang="en-US"/>
        </a:p>
      </dgm:t>
    </dgm:pt>
    <dgm:pt modelId="{DFB8B2F8-027C-42AC-87B8-F12026EF7825}">
      <dgm:prSet custT="1"/>
      <dgm:spPr/>
      <dgm:t>
        <a:bodyPr/>
        <a:lstStyle/>
        <a:p>
          <a:pPr algn="just"/>
          <a:r>
            <a:rPr lang="en-GB" sz="2400" dirty="0"/>
            <a:t>Arable cropping typically generates a higher proportion of inorganic nutrient flux to streams, with nitrate and particulate P as key forms of N and P delivered to streams from agricultural sources in these catchments.</a:t>
          </a:r>
          <a:endParaRPr lang="en-US" sz="2400" dirty="0"/>
        </a:p>
      </dgm:t>
    </dgm:pt>
    <dgm:pt modelId="{FB01960C-8D65-4279-8AEC-42CC91827EDF}" type="parTrans" cxnId="{08ECA5C7-C47F-41F2-94A2-E967A9FE3DE4}">
      <dgm:prSet/>
      <dgm:spPr/>
      <dgm:t>
        <a:bodyPr/>
        <a:lstStyle/>
        <a:p>
          <a:endParaRPr lang="en-US"/>
        </a:p>
      </dgm:t>
    </dgm:pt>
    <dgm:pt modelId="{43B44D74-D759-475D-AAFE-25EBFB341544}" type="sibTrans" cxnId="{08ECA5C7-C47F-41F2-94A2-E967A9FE3DE4}">
      <dgm:prSet/>
      <dgm:spPr/>
      <dgm:t>
        <a:bodyPr/>
        <a:lstStyle/>
        <a:p>
          <a:endParaRPr lang="en-US"/>
        </a:p>
      </dgm:t>
    </dgm:pt>
    <dgm:pt modelId="{7B1FE0E3-6B51-45E5-8F6C-0891433ED79B}" type="pres">
      <dgm:prSet presAssocID="{1503DC9B-982D-4739-84C4-72CBA3A2003C}" presName="vert0" presStyleCnt="0">
        <dgm:presLayoutVars>
          <dgm:dir/>
          <dgm:animOne val="branch"/>
          <dgm:animLvl val="lvl"/>
        </dgm:presLayoutVars>
      </dgm:prSet>
      <dgm:spPr/>
      <dgm:t>
        <a:bodyPr/>
        <a:lstStyle/>
        <a:p>
          <a:endParaRPr lang="en-GB"/>
        </a:p>
      </dgm:t>
    </dgm:pt>
    <dgm:pt modelId="{91F25E74-247F-4117-9D98-8D2DC4594866}" type="pres">
      <dgm:prSet presAssocID="{921DC1D3-5AE6-4F92-84A2-AE2F5539D74A}" presName="thickLine" presStyleLbl="alignNode1" presStyleIdx="0" presStyleCnt="2"/>
      <dgm:spPr/>
    </dgm:pt>
    <dgm:pt modelId="{AA60520C-B1E2-4695-A483-91F66E72CB80}" type="pres">
      <dgm:prSet presAssocID="{921DC1D3-5AE6-4F92-84A2-AE2F5539D74A}" presName="horz1" presStyleCnt="0"/>
      <dgm:spPr/>
    </dgm:pt>
    <dgm:pt modelId="{F368AA5B-4ED1-4C1D-945F-590BB0751B15}" type="pres">
      <dgm:prSet presAssocID="{921DC1D3-5AE6-4F92-84A2-AE2F5539D74A}" presName="tx1" presStyleLbl="revTx" presStyleIdx="0" presStyleCnt="2"/>
      <dgm:spPr/>
      <dgm:t>
        <a:bodyPr/>
        <a:lstStyle/>
        <a:p>
          <a:endParaRPr lang="en-GB"/>
        </a:p>
      </dgm:t>
    </dgm:pt>
    <dgm:pt modelId="{294D0618-88DF-46D1-A31F-1AB1B7F84EC3}" type="pres">
      <dgm:prSet presAssocID="{921DC1D3-5AE6-4F92-84A2-AE2F5539D74A}" presName="vert1" presStyleCnt="0"/>
      <dgm:spPr/>
    </dgm:pt>
    <dgm:pt modelId="{3F543DD2-8F4A-40B2-B3CA-364AA5FDBA4A}" type="pres">
      <dgm:prSet presAssocID="{DFB8B2F8-027C-42AC-87B8-F12026EF7825}" presName="thickLine" presStyleLbl="alignNode1" presStyleIdx="1" presStyleCnt="2"/>
      <dgm:spPr/>
    </dgm:pt>
    <dgm:pt modelId="{BAD528A0-EBED-4985-B271-8F4207C2C398}" type="pres">
      <dgm:prSet presAssocID="{DFB8B2F8-027C-42AC-87B8-F12026EF7825}" presName="horz1" presStyleCnt="0"/>
      <dgm:spPr/>
    </dgm:pt>
    <dgm:pt modelId="{C834B3E5-B35E-44FD-9C9E-E9948B7B9F9B}" type="pres">
      <dgm:prSet presAssocID="{DFB8B2F8-027C-42AC-87B8-F12026EF7825}" presName="tx1" presStyleLbl="revTx" presStyleIdx="1" presStyleCnt="2"/>
      <dgm:spPr/>
      <dgm:t>
        <a:bodyPr/>
        <a:lstStyle/>
        <a:p>
          <a:endParaRPr lang="en-GB"/>
        </a:p>
      </dgm:t>
    </dgm:pt>
    <dgm:pt modelId="{79F104AE-DB36-4FC7-84A8-3BED433C60ED}" type="pres">
      <dgm:prSet presAssocID="{DFB8B2F8-027C-42AC-87B8-F12026EF7825}" presName="vert1" presStyleCnt="0"/>
      <dgm:spPr/>
    </dgm:pt>
  </dgm:ptLst>
  <dgm:cxnLst>
    <dgm:cxn modelId="{8FBEAE4B-D975-408A-9497-AC156CACDA34}" type="presOf" srcId="{DFB8B2F8-027C-42AC-87B8-F12026EF7825}" destId="{C834B3E5-B35E-44FD-9C9E-E9948B7B9F9B}" srcOrd="0" destOrd="0" presId="urn:microsoft.com/office/officeart/2008/layout/LinedList"/>
    <dgm:cxn modelId="{7AD69748-7252-480C-9678-A6FAD820CB22}" type="presOf" srcId="{1503DC9B-982D-4739-84C4-72CBA3A2003C}" destId="{7B1FE0E3-6B51-45E5-8F6C-0891433ED79B}" srcOrd="0" destOrd="0" presId="urn:microsoft.com/office/officeart/2008/layout/LinedList"/>
    <dgm:cxn modelId="{08ECA5C7-C47F-41F2-94A2-E967A9FE3DE4}" srcId="{1503DC9B-982D-4739-84C4-72CBA3A2003C}" destId="{DFB8B2F8-027C-42AC-87B8-F12026EF7825}" srcOrd="1" destOrd="0" parTransId="{FB01960C-8D65-4279-8AEC-42CC91827EDF}" sibTransId="{43B44D74-D759-475D-AAFE-25EBFB341544}"/>
    <dgm:cxn modelId="{462445AD-F21B-40B7-A8AB-48F9570B7413}" type="presOf" srcId="{921DC1D3-5AE6-4F92-84A2-AE2F5539D74A}" destId="{F368AA5B-4ED1-4C1D-945F-590BB0751B15}" srcOrd="0" destOrd="0" presId="urn:microsoft.com/office/officeart/2008/layout/LinedList"/>
    <dgm:cxn modelId="{6E61A263-F126-476B-A13A-363C0330DDBA}" srcId="{1503DC9B-982D-4739-84C4-72CBA3A2003C}" destId="{921DC1D3-5AE6-4F92-84A2-AE2F5539D74A}" srcOrd="0" destOrd="0" parTransId="{D9A997E0-0A8D-4CB0-9801-B11B43C05862}" sibTransId="{E54BC41C-FF63-4989-AA02-159F480EA085}"/>
    <dgm:cxn modelId="{753EE1B7-27E0-48E7-A578-A64C6104924A}" type="presParOf" srcId="{7B1FE0E3-6B51-45E5-8F6C-0891433ED79B}" destId="{91F25E74-247F-4117-9D98-8D2DC4594866}" srcOrd="0" destOrd="0" presId="urn:microsoft.com/office/officeart/2008/layout/LinedList"/>
    <dgm:cxn modelId="{A27F95B1-E739-47C1-9C27-4F8701B76B96}" type="presParOf" srcId="{7B1FE0E3-6B51-45E5-8F6C-0891433ED79B}" destId="{AA60520C-B1E2-4695-A483-91F66E72CB80}" srcOrd="1" destOrd="0" presId="urn:microsoft.com/office/officeart/2008/layout/LinedList"/>
    <dgm:cxn modelId="{BB1D5D8E-5C28-42F8-8F1F-121A964F9213}" type="presParOf" srcId="{AA60520C-B1E2-4695-A483-91F66E72CB80}" destId="{F368AA5B-4ED1-4C1D-945F-590BB0751B15}" srcOrd="0" destOrd="0" presId="urn:microsoft.com/office/officeart/2008/layout/LinedList"/>
    <dgm:cxn modelId="{EA9C8AAB-CA33-4270-A7CD-1236F50DF09E}" type="presParOf" srcId="{AA60520C-B1E2-4695-A483-91F66E72CB80}" destId="{294D0618-88DF-46D1-A31F-1AB1B7F84EC3}" srcOrd="1" destOrd="0" presId="urn:microsoft.com/office/officeart/2008/layout/LinedList"/>
    <dgm:cxn modelId="{22CB37FF-E224-4D7A-8907-5B4E93EED39A}" type="presParOf" srcId="{7B1FE0E3-6B51-45E5-8F6C-0891433ED79B}" destId="{3F543DD2-8F4A-40B2-B3CA-364AA5FDBA4A}" srcOrd="2" destOrd="0" presId="urn:microsoft.com/office/officeart/2008/layout/LinedList"/>
    <dgm:cxn modelId="{F7E142D8-9939-4971-A169-A697FB4A4A45}" type="presParOf" srcId="{7B1FE0E3-6B51-45E5-8F6C-0891433ED79B}" destId="{BAD528A0-EBED-4985-B271-8F4207C2C398}" srcOrd="3" destOrd="0" presId="urn:microsoft.com/office/officeart/2008/layout/LinedList"/>
    <dgm:cxn modelId="{7F19BA15-1A9A-47E9-B950-45BCC15BE80B}" type="presParOf" srcId="{BAD528A0-EBED-4985-B271-8F4207C2C398}" destId="{C834B3E5-B35E-44FD-9C9E-E9948B7B9F9B}" srcOrd="0" destOrd="0" presId="urn:microsoft.com/office/officeart/2008/layout/LinedList"/>
    <dgm:cxn modelId="{21AB96CA-885D-45F3-BDAD-27B66CF79870}" type="presParOf" srcId="{BAD528A0-EBED-4985-B271-8F4207C2C398}" destId="{79F104AE-DB36-4FC7-84A8-3BED433C60E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3DC51-DB0B-467F-A5FC-53BE570B9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DF0FB83-08D4-4C86-B17F-446850F43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C2D5DBF-4C61-44D7-B93A-C80BF253A0CA}"/>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D633B93-7260-484F-A1AD-0E8696357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41B19E6-B30A-49E8-BC6F-FA7A8295EB48}"/>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92711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380F8-79D2-4059-AA03-5106FB0481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80109AA-B316-4D51-8C43-919177D511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F6B7EF7-7B2F-4852-B8C3-67BA6198773E}"/>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5883DBB-2654-4167-AADD-835939E527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87AF67A-716D-4712-AEE9-B446C47C0603}"/>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37898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76C08-13AE-457E-96EB-BB3C36CAD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81A8AB1-5519-4ACB-9DB6-355287EC7D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8275AD5-FF95-46BF-B2C2-934D8AAC587C}"/>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BB683A9A-B057-47A4-A963-BAB705FD5A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E0BF2FB-3CE5-4C02-8AD2-4FDD10B0984A}"/>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107836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3DC51-DB0B-467F-A5FC-53BE570B9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DF0FB83-08D4-4C86-B17F-446850F43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C2D5DBF-4C61-44D7-B93A-C80BF253A0CA}"/>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D633B93-7260-484F-A1AD-0E8696357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41B19E6-B30A-49E8-BC6F-FA7A8295EB48}"/>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94402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14C2D-3333-44F5-A460-260B5D1133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7F359F7-DEFE-437D-ACE6-368D4FAD9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FD47C91-FB32-4627-8ED7-015611D522B2}"/>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CF7B865B-4517-474C-990E-3163EE5B2F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72C51E6-C8F1-40E0-A0CD-24A5724E2A6F}"/>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747563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3B5C2-9682-4AB0-AB7C-6FFF60EBEE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F05DBD-149E-460E-9474-2B06CABE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16D6915-DE7C-4EAB-9AAC-895AA1259DD2}"/>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2A19624-AF35-494A-B609-C66E10E020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CC6ED5F-65E7-49C5-98EA-3E081657D73D}"/>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197056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120F5-9EAB-48E7-B0B0-47CCB3FDFB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56AFCD0-5C1B-4F6E-ACF1-ABE3B5BEAA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E36AD675-8B5C-40DC-9D86-C0ECD6E0A8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F4546D1B-D885-4F3C-B6A8-3955A9A163F5}"/>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D912C78B-7FCD-4D07-A1C7-E5B25F2290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BC87A18-E647-4D5F-91AE-59551F844C5C}"/>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326194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A4B-EF5F-44B1-9ECB-23DDAAB5F8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FB045AD-C97F-43EA-935D-161A867D7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6643A3-55B2-46E9-A4D8-AAAB8B9D0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D73C7D2-B328-42F9-B632-2FEE3E58E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A42587-B076-4135-BD5D-7E33C6A3F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1D1F0E2-E2B6-4511-B0A8-F756B95AF436}"/>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8" name="Footer Placeholder 7">
            <a:extLst>
              <a:ext uri="{FF2B5EF4-FFF2-40B4-BE49-F238E27FC236}">
                <a16:creationId xmlns:a16="http://schemas.microsoft.com/office/drawing/2014/main" xmlns="" id="{188645A3-151F-4665-97D4-6AFE367804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E6010F00-24F3-463B-9FAB-73734CEB004F}"/>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1056355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54BE5-C8EB-438D-A1E3-5D208C1C30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11E393E3-09CD-478D-912F-9996485A0470}"/>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4" name="Footer Placeholder 3">
            <a:extLst>
              <a:ext uri="{FF2B5EF4-FFF2-40B4-BE49-F238E27FC236}">
                <a16:creationId xmlns:a16="http://schemas.microsoft.com/office/drawing/2014/main" xmlns="" id="{1FF503F1-0398-4305-BCD7-19F8FE192F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2CF2202D-FB53-4C96-9470-CD50EA3521CA}"/>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4127740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79B402-15DC-4078-8844-3DD6171B702B}"/>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3" name="Footer Placeholder 2">
            <a:extLst>
              <a:ext uri="{FF2B5EF4-FFF2-40B4-BE49-F238E27FC236}">
                <a16:creationId xmlns:a16="http://schemas.microsoft.com/office/drawing/2014/main" xmlns="" id="{A098040F-F7C9-4833-AC94-5C61BE0089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28F75C58-8542-4FE5-AEF9-1B04F1886D21}"/>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63698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5B1C8-A8A2-4411-A3EA-35064F63E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0E4B661-8730-4437-936E-B84AB455E3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D06B3359-FE6D-418E-A365-7BE6C1D41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4DD662-1A26-41E0-9651-3009D481567D}"/>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F59FD1EB-DC78-4C64-B67A-B7CA81F91C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F72F81F-5BD6-4DBE-A3FD-BDB6B843EE49}"/>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815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14C2D-3333-44F5-A460-260B5D1133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7F359F7-DEFE-437D-ACE6-368D4FAD9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FD47C91-FB32-4627-8ED7-015611D522B2}"/>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CF7B865B-4517-474C-990E-3163EE5B2F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72C51E6-C8F1-40E0-A0CD-24A5724E2A6F}"/>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830807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C37A0-AFE5-4A6E-9D5B-54B7B0CC9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D7C44DF7-8D54-48E9-B999-C45C30CE7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85F007E-02AF-4184-B2A1-C8CC7DB03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33ED67-9E55-40B9-8F9E-DA4A6884B2EE}"/>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7980F8A1-CD0C-402F-B03A-9819DB4038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31D096D-B1DD-4338-A8F3-E7B3C23AD599}"/>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1078908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380F8-79D2-4059-AA03-5106FB0481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80109AA-B316-4D51-8C43-919177D511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F6B7EF7-7B2F-4852-B8C3-67BA6198773E}"/>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5883DBB-2654-4167-AADD-835939E527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87AF67A-716D-4712-AEE9-B446C47C0603}"/>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22824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76C08-13AE-457E-96EB-BB3C36CAD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81A8AB1-5519-4ACB-9DB6-355287EC7D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8275AD5-FF95-46BF-B2C2-934D8AAC587C}"/>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BB683A9A-B057-47A4-A963-BAB705FD5A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E0BF2FB-3CE5-4C02-8AD2-4FDD10B0984A}"/>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87702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3B5C2-9682-4AB0-AB7C-6FFF60EBEE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F05DBD-149E-460E-9474-2B06CABE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16D6915-DE7C-4EAB-9AAC-895AA1259DD2}"/>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52A19624-AF35-494A-B609-C66E10E020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CC6ED5F-65E7-49C5-98EA-3E081657D73D}"/>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4874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120F5-9EAB-48E7-B0B0-47CCB3FDFB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56AFCD0-5C1B-4F6E-ACF1-ABE3B5BEAA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E36AD675-8B5C-40DC-9D86-C0ECD6E0A8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F4546D1B-D885-4F3C-B6A8-3955A9A163F5}"/>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D912C78B-7FCD-4D07-A1C7-E5B25F2290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BC87A18-E647-4D5F-91AE-59551F844C5C}"/>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0789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A4B-EF5F-44B1-9ECB-23DDAAB5F8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FB045AD-C97F-43EA-935D-161A867D7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6643A3-55B2-46E9-A4D8-AAAB8B9D0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D73C7D2-B328-42F9-B632-2FEE3E58E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A42587-B076-4135-BD5D-7E33C6A3F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1D1F0E2-E2B6-4511-B0A8-F756B95AF436}"/>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8" name="Footer Placeholder 7">
            <a:extLst>
              <a:ext uri="{FF2B5EF4-FFF2-40B4-BE49-F238E27FC236}">
                <a16:creationId xmlns:a16="http://schemas.microsoft.com/office/drawing/2014/main" xmlns="" id="{188645A3-151F-4665-97D4-6AFE367804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E6010F00-24F3-463B-9FAB-73734CEB004F}"/>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324841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54BE5-C8EB-438D-A1E3-5D208C1C30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11E393E3-09CD-478D-912F-9996485A0470}"/>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4" name="Footer Placeholder 3">
            <a:extLst>
              <a:ext uri="{FF2B5EF4-FFF2-40B4-BE49-F238E27FC236}">
                <a16:creationId xmlns:a16="http://schemas.microsoft.com/office/drawing/2014/main" xmlns="" id="{1FF503F1-0398-4305-BCD7-19F8FE192F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2CF2202D-FB53-4C96-9470-CD50EA3521CA}"/>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9733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79B402-15DC-4078-8844-3DD6171B702B}"/>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3" name="Footer Placeholder 2">
            <a:extLst>
              <a:ext uri="{FF2B5EF4-FFF2-40B4-BE49-F238E27FC236}">
                <a16:creationId xmlns:a16="http://schemas.microsoft.com/office/drawing/2014/main" xmlns="" id="{A098040F-F7C9-4833-AC94-5C61BE0089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28F75C58-8542-4FE5-AEF9-1B04F1886D21}"/>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785239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5B1C8-A8A2-4411-A3EA-35064F63E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0E4B661-8730-4437-936E-B84AB455E3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D06B3359-FE6D-418E-A365-7BE6C1D41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4DD662-1A26-41E0-9651-3009D481567D}"/>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F59FD1EB-DC78-4C64-B67A-B7CA81F91C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F72F81F-5BD6-4DBE-A3FD-BDB6B843EE49}"/>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73065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C37A0-AFE5-4A6E-9D5B-54B7B0CC9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D7C44DF7-8D54-48E9-B999-C45C30CE7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85F007E-02AF-4184-B2A1-C8CC7DB03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33ED67-9E55-40B9-8F9E-DA4A6884B2EE}"/>
              </a:ext>
            </a:extLst>
          </p:cNvPr>
          <p:cNvSpPr>
            <a:spLocks noGrp="1"/>
          </p:cNvSpPr>
          <p:nvPr>
            <p:ph type="dt" sz="half" idx="10"/>
          </p:nvPr>
        </p:nvSpPr>
        <p:spPr/>
        <p:txBody>
          <a:bodyPr/>
          <a:lstStyle/>
          <a:p>
            <a:fld id="{AFE4D3E7-E211-4849-9EDE-BD62C7F67A44}" type="datetimeFigureOut">
              <a:rPr lang="en-GB" smtClean="0"/>
              <a:t>23/10/2019</a:t>
            </a:fld>
            <a:endParaRPr lang="en-GB"/>
          </a:p>
        </p:txBody>
      </p:sp>
      <p:sp>
        <p:nvSpPr>
          <p:cNvPr id="6" name="Footer Placeholder 5">
            <a:extLst>
              <a:ext uri="{FF2B5EF4-FFF2-40B4-BE49-F238E27FC236}">
                <a16:creationId xmlns:a16="http://schemas.microsoft.com/office/drawing/2014/main" xmlns="" id="{7980F8A1-CD0C-402F-B03A-9819DB4038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31D096D-B1DD-4338-A8F3-E7B3C23AD599}"/>
              </a:ext>
            </a:extLst>
          </p:cNvPr>
          <p:cNvSpPr>
            <a:spLocks noGrp="1"/>
          </p:cNvSpPr>
          <p:nvPr>
            <p:ph type="sldNum" sz="quarter" idx="12"/>
          </p:nvPr>
        </p:nvSpPr>
        <p:spPr/>
        <p:txBody>
          <a:bodyPr/>
          <a:lstStyle/>
          <a:p>
            <a:fld id="{721FF52A-0D41-47FA-BDCF-5F76C0CE89E1}" type="slidenum">
              <a:rPr lang="en-GB" smtClean="0"/>
              <a:t>‹#›</a:t>
            </a:fld>
            <a:endParaRPr lang="en-GB"/>
          </a:p>
        </p:txBody>
      </p:sp>
    </p:spTree>
    <p:extLst>
      <p:ext uri="{BB962C8B-B14F-4D97-AF65-F5344CB8AC3E}">
        <p14:creationId xmlns:p14="http://schemas.microsoft.com/office/powerpoint/2010/main" val="284063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99B78C-DCE1-4B81-A8AB-356C473E0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47AB602-1678-462F-A276-EE2971970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3A1EFC7-43A8-4B5F-80F4-63E3C8929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3B8ED215-F8CF-4D0E-84ED-F2F04BA8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9A055B2F-78D0-493D-BE94-4FA862D8D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FF52A-0D41-47FA-BDCF-5F76C0CE89E1}" type="slidenum">
              <a:rPr lang="en-GB" smtClean="0"/>
              <a:t>‹#›</a:t>
            </a:fld>
            <a:endParaRPr lang="en-GB"/>
          </a:p>
        </p:txBody>
      </p:sp>
    </p:spTree>
    <p:extLst>
      <p:ext uri="{BB962C8B-B14F-4D97-AF65-F5344CB8AC3E}">
        <p14:creationId xmlns:p14="http://schemas.microsoft.com/office/powerpoint/2010/main" val="3241012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99B78C-DCE1-4B81-A8AB-356C473E0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47AB602-1678-462F-A276-EE2971970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3A1EFC7-43A8-4B5F-80F4-63E3C8929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4D3E7-E211-4849-9EDE-BD62C7F67A44}" type="datetimeFigureOut">
              <a:rPr lang="en-GB" smtClean="0"/>
              <a:t>23/10/2019</a:t>
            </a:fld>
            <a:endParaRPr lang="en-GB"/>
          </a:p>
        </p:txBody>
      </p:sp>
      <p:sp>
        <p:nvSpPr>
          <p:cNvPr id="5" name="Footer Placeholder 4">
            <a:extLst>
              <a:ext uri="{FF2B5EF4-FFF2-40B4-BE49-F238E27FC236}">
                <a16:creationId xmlns:a16="http://schemas.microsoft.com/office/drawing/2014/main" xmlns="" id="{3B8ED215-F8CF-4D0E-84ED-F2F04BA8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9A055B2F-78D0-493D-BE94-4FA862D8D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FF52A-0D41-47FA-BDCF-5F76C0CE89E1}" type="slidenum">
              <a:rPr lang="en-GB" smtClean="0"/>
              <a:t>‹#›</a:t>
            </a:fld>
            <a:endParaRPr lang="en-GB"/>
          </a:p>
        </p:txBody>
      </p:sp>
    </p:spTree>
    <p:extLst>
      <p:ext uri="{BB962C8B-B14F-4D97-AF65-F5344CB8AC3E}">
        <p14:creationId xmlns:p14="http://schemas.microsoft.com/office/powerpoint/2010/main" val="1024228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5.jpeg"/><Relationship Id="rId7" Type="http://schemas.openxmlformats.org/officeDocument/2006/relationships/diagramQuickStyle" Target="../diagrams/quickStyle9.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jpeg"/><Relationship Id="rId4" Type="http://schemas.openxmlformats.org/officeDocument/2006/relationships/image" Target="../media/image6.pn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jpeg"/><Relationship Id="rId7" Type="http://schemas.openxmlformats.org/officeDocument/2006/relationships/diagramQuickStyle" Target="../diagrams/quickStyle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jpeg"/><Relationship Id="rId4" Type="http://schemas.openxmlformats.org/officeDocument/2006/relationships/image" Target="../media/image6.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2257994-BD97-4691-8B89-198A6D2BAB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60EEE81-B7C9-438A-A5A1-4A7303382EED}"/>
              </a:ext>
            </a:extLst>
          </p:cNvPr>
          <p:cNvSpPr>
            <a:spLocks noGrp="1"/>
          </p:cNvSpPr>
          <p:nvPr>
            <p:ph type="ctrTitle"/>
          </p:nvPr>
        </p:nvSpPr>
        <p:spPr>
          <a:xfrm>
            <a:off x="1600200" y="4201438"/>
            <a:ext cx="8991600" cy="1264762"/>
          </a:xfrm>
          <a:solidFill>
            <a:srgbClr val="FFFFFF"/>
          </a:solidFill>
          <a:ln w="38100">
            <a:solidFill>
              <a:srgbClr val="404040"/>
            </a:solidFill>
            <a:miter lim="800000"/>
          </a:ln>
        </p:spPr>
        <p:txBody>
          <a:bodyPr anchor="ctr">
            <a:normAutofit/>
          </a:bodyPr>
          <a:lstStyle/>
          <a:p>
            <a:r>
              <a:rPr lang="en-GB" sz="4000" dirty="0">
                <a:solidFill>
                  <a:srgbClr val="404040"/>
                </a:solidFill>
                <a:latin typeface="Bahnschrift SemiLight SemiConde" panose="020B0502040204020203" pitchFamily="34" charset="0"/>
                <a:cs typeface="Aparajita" panose="020B0502040204020203" pitchFamily="18" charset="0"/>
              </a:rPr>
              <a:t>Holistic monitoring needed to underpin effective pollution mitigation</a:t>
            </a:r>
          </a:p>
        </p:txBody>
      </p:sp>
      <p:sp>
        <p:nvSpPr>
          <p:cNvPr id="3" name="Subtitle 2">
            <a:extLst>
              <a:ext uri="{FF2B5EF4-FFF2-40B4-BE49-F238E27FC236}">
                <a16:creationId xmlns:a16="http://schemas.microsoft.com/office/drawing/2014/main" xmlns="" id="{0D026057-C1FE-4C2F-B99D-A7CA5E4EB6FE}"/>
              </a:ext>
            </a:extLst>
          </p:cNvPr>
          <p:cNvSpPr>
            <a:spLocks noGrp="1"/>
          </p:cNvSpPr>
          <p:nvPr>
            <p:ph type="subTitle" idx="1"/>
          </p:nvPr>
        </p:nvSpPr>
        <p:spPr>
          <a:xfrm>
            <a:off x="980661" y="5644750"/>
            <a:ext cx="10230678" cy="1077041"/>
          </a:xfrm>
        </p:spPr>
        <p:txBody>
          <a:bodyPr>
            <a:noAutofit/>
          </a:bodyPr>
          <a:lstStyle/>
          <a:p>
            <a:r>
              <a:rPr lang="en-GB" sz="1400" dirty="0">
                <a:solidFill>
                  <a:srgbClr val="FFFFFF"/>
                </a:solidFill>
                <a:effectLst>
                  <a:outerShdw blurRad="38100" dist="38100" dir="2700000" algn="tl">
                    <a:srgbClr val="000000">
                      <a:alpha val="43137"/>
                    </a:srgbClr>
                  </a:outerShdw>
                </a:effectLst>
              </a:rPr>
              <a:t>Penny Johnes, Charlotte Lloyd, Kim Freer (University of Bristol); Emma Pilgrim &amp; Michael Winter (University of Exeter)</a:t>
            </a:r>
          </a:p>
          <a:p>
            <a:r>
              <a:rPr lang="en-GB" sz="1400" dirty="0">
                <a:solidFill>
                  <a:srgbClr val="FFFFFF"/>
                </a:solidFill>
                <a:effectLst>
                  <a:outerShdw blurRad="38100" dist="38100" dir="2700000" algn="tl">
                    <a:srgbClr val="000000">
                      <a:alpha val="43137"/>
                    </a:srgbClr>
                  </a:outerShdw>
                </a:effectLst>
              </a:rPr>
              <a:t>Adie Collins &amp;  Alison Carswell (Rothamsted Research); Moragh Stirling (University of Reading)</a:t>
            </a:r>
          </a:p>
          <a:p>
            <a:r>
              <a:rPr lang="en-GB" sz="1400" dirty="0">
                <a:solidFill>
                  <a:srgbClr val="FFFFFF"/>
                </a:solidFill>
                <a:effectLst>
                  <a:outerShdw blurRad="38100" dist="38100" dir="2700000" algn="tl">
                    <a:srgbClr val="000000">
                      <a:alpha val="43137"/>
                    </a:srgbClr>
                  </a:outerShdw>
                </a:effectLst>
              </a:rPr>
              <a:t>Robin Hodgkinson &amp; Carla Richmond (ADAS); Iwan Jones (Queen Mary University of London)</a:t>
            </a:r>
          </a:p>
        </p:txBody>
      </p:sp>
      <p:pic>
        <p:nvPicPr>
          <p:cNvPr id="1028" name="Picture 4" descr="Image result for demonstration test catchment project">
            <a:extLst>
              <a:ext uri="{FF2B5EF4-FFF2-40B4-BE49-F238E27FC236}">
                <a16:creationId xmlns:a16="http://schemas.microsoft.com/office/drawing/2014/main" xmlns="" id="{023401AC-BA55-4A65-9B3C-406E2773D9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4253" y="207738"/>
            <a:ext cx="1153903" cy="6837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CAAA419-344D-41D0-9968-06B583C72670}"/>
              </a:ext>
            </a:extLst>
          </p:cNvPr>
          <p:cNvSpPr txBox="1"/>
          <p:nvPr/>
        </p:nvSpPr>
        <p:spPr>
          <a:xfrm>
            <a:off x="422978" y="367712"/>
            <a:ext cx="5512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BEFF9">
                    <a:lumMod val="75000"/>
                  </a:srgbClr>
                </a:solidFill>
                <a:effectLst/>
                <a:uLnTx/>
                <a:uFillTx/>
                <a:latin typeface="Bahnschrift SemiLight SemiConde" panose="020B0502040204020203" pitchFamily="34" charset="0"/>
                <a:ea typeface="+mn-ea"/>
                <a:cs typeface="Arial" panose="020B0604020202020204" pitchFamily="34" charset="0"/>
              </a:rPr>
              <a:t>SCIENCE, POLICY AND PRACTICE NOTE II</a:t>
            </a:r>
          </a:p>
        </p:txBody>
      </p:sp>
      <p:pic>
        <p:nvPicPr>
          <p:cNvPr id="4" name="Picture 3">
            <a:extLst>
              <a:ext uri="{FF2B5EF4-FFF2-40B4-BE49-F238E27FC236}">
                <a16:creationId xmlns:a16="http://schemas.microsoft.com/office/drawing/2014/main" xmlns="" id="{958EA441-ABC7-4EBA-8DFF-4994CBF174AC}"/>
              </a:ext>
            </a:extLst>
          </p:cNvPr>
          <p:cNvPicPr>
            <a:picLocks noChangeAspect="1"/>
          </p:cNvPicPr>
          <p:nvPr/>
        </p:nvPicPr>
        <p:blipFill>
          <a:blip r:embed="rId3"/>
          <a:stretch>
            <a:fillRect/>
          </a:stretch>
        </p:blipFill>
        <p:spPr>
          <a:xfrm>
            <a:off x="422978" y="1489508"/>
            <a:ext cx="5458633" cy="1939492"/>
          </a:xfrm>
          <a:prstGeom prst="rect">
            <a:avLst/>
          </a:prstGeom>
          <a:ln w="38100">
            <a:solidFill>
              <a:schemeClr val="accent1"/>
            </a:solidFill>
          </a:ln>
        </p:spPr>
      </p:pic>
      <p:pic>
        <p:nvPicPr>
          <p:cNvPr id="5" name="Picture 4">
            <a:extLst>
              <a:ext uri="{FF2B5EF4-FFF2-40B4-BE49-F238E27FC236}">
                <a16:creationId xmlns:a16="http://schemas.microsoft.com/office/drawing/2014/main" xmlns="" id="{3C41A8B1-B936-4DB7-BBD5-BA089AE4D65D}"/>
              </a:ext>
            </a:extLst>
          </p:cNvPr>
          <p:cNvPicPr>
            <a:picLocks noChangeAspect="1"/>
          </p:cNvPicPr>
          <p:nvPr/>
        </p:nvPicPr>
        <p:blipFill>
          <a:blip r:embed="rId4"/>
          <a:stretch>
            <a:fillRect/>
          </a:stretch>
        </p:blipFill>
        <p:spPr>
          <a:xfrm>
            <a:off x="6096000" y="1489508"/>
            <a:ext cx="5342466" cy="1947254"/>
          </a:xfrm>
          <a:prstGeom prst="rect">
            <a:avLst/>
          </a:prstGeom>
          <a:ln w="38100">
            <a:solidFill>
              <a:schemeClr val="accent1"/>
            </a:solidFill>
          </a:ln>
        </p:spPr>
      </p:pic>
    </p:spTree>
    <p:extLst>
      <p:ext uri="{BB962C8B-B14F-4D97-AF65-F5344CB8AC3E}">
        <p14:creationId xmlns:p14="http://schemas.microsoft.com/office/powerpoint/2010/main" val="367533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56411-7D13-46FA-8465-8941898B776A}"/>
              </a:ext>
            </a:extLst>
          </p:cNvPr>
          <p:cNvSpPr>
            <a:spLocks noGrp="1"/>
          </p:cNvSpPr>
          <p:nvPr>
            <p:ph type="title"/>
          </p:nvPr>
        </p:nvSpPr>
        <p:spPr>
          <a:xfrm>
            <a:off x="381263" y="945014"/>
            <a:ext cx="5120114" cy="1460145"/>
          </a:xfrm>
        </p:spPr>
        <p:txBody>
          <a:bodyPr>
            <a:normAutofit/>
          </a:bodyPr>
          <a:lstStyle/>
          <a:p>
            <a:pPr algn="ctr"/>
            <a:r>
              <a:rPr lang="en-GB" sz="3700" dirty="0"/>
              <a:t>The impact of agriculture on nutrient cycling</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BE771E3-2D31-4F4F-A823-FCB22987093E}"/>
              </a:ext>
            </a:extLst>
          </p:cNvPr>
          <p:cNvSpPr>
            <a:spLocks noGrp="1"/>
          </p:cNvSpPr>
          <p:nvPr>
            <p:ph idx="1"/>
          </p:nvPr>
        </p:nvSpPr>
        <p:spPr>
          <a:xfrm>
            <a:off x="272227" y="2405159"/>
            <a:ext cx="5606622" cy="4282963"/>
          </a:xfrm>
        </p:spPr>
        <p:txBody>
          <a:bodyPr>
            <a:normAutofit fontScale="92500"/>
          </a:bodyPr>
          <a:lstStyle/>
          <a:p>
            <a:pPr marL="0" indent="0" algn="just">
              <a:buNone/>
            </a:pPr>
            <a:r>
              <a:rPr lang="en-GB" sz="2400" dirty="0"/>
              <a:t>Many farmers may not consider the nutrient content of these organic additions when calculating the inorganic fertiliser application rate for crops/grass and continue to apply high loadings of inorganic fertilisers.</a:t>
            </a:r>
          </a:p>
          <a:p>
            <a:pPr marL="0" indent="0" algn="just">
              <a:buNone/>
            </a:pPr>
            <a:r>
              <a:rPr lang="en-GB" sz="2400" dirty="0"/>
              <a:t>The quantity of nutrients then outstrips the crop’s demand, leading to the excess nutrients being flushed out of the soil during periods of rainfall</a:t>
            </a:r>
          </a:p>
          <a:p>
            <a:pPr marL="0" indent="0" algn="just">
              <a:buNone/>
            </a:pPr>
            <a:r>
              <a:rPr lang="en-GB" sz="2400" dirty="0"/>
              <a:t>These mobilised nutrients may leach downward into groundwater aquifers or move laterally into surface waters such as streams, rivers and lakes. </a:t>
            </a:r>
          </a:p>
          <a:p>
            <a:endParaRPr lang="en-GB" sz="1800" dirty="0"/>
          </a:p>
        </p:txBody>
      </p:sp>
      <p:pic>
        <p:nvPicPr>
          <p:cNvPr id="5" name="Picture 4">
            <a:extLst>
              <a:ext uri="{FF2B5EF4-FFF2-40B4-BE49-F238E27FC236}">
                <a16:creationId xmlns:a16="http://schemas.microsoft.com/office/drawing/2014/main" xmlns="" id="{DE9BACAB-AB9E-493F-9606-12EFD1541CEF}"/>
              </a:ext>
            </a:extLst>
          </p:cNvPr>
          <p:cNvPicPr>
            <a:picLocks noChangeAspect="1"/>
          </p:cNvPicPr>
          <p:nvPr/>
        </p:nvPicPr>
        <p:blipFill rotWithShape="1">
          <a:blip r:embed="rId2">
            <a:extLst>
              <a:ext uri="{28A0092B-C50C-407E-A947-70E740481C1C}">
                <a14:useLocalDpi xmlns:a14="http://schemas.microsoft.com/office/drawing/2010/main" val="0"/>
              </a:ext>
            </a:extLst>
          </a:blip>
          <a:srcRect l="13170" r="2538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4" descr="Image result for demonstration test catchment project">
            <a:extLst>
              <a:ext uri="{FF2B5EF4-FFF2-40B4-BE49-F238E27FC236}">
                <a16:creationId xmlns:a16="http://schemas.microsoft.com/office/drawing/2014/main" xmlns="" id="{407936BB-AAE1-4A97-A4DE-6CDF061238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1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F8127-3484-42F2-AC73-AA73FA0B34BB}"/>
              </a:ext>
            </a:extLst>
          </p:cNvPr>
          <p:cNvSpPr>
            <a:spLocks noGrp="1"/>
          </p:cNvSpPr>
          <p:nvPr>
            <p:ph type="title"/>
          </p:nvPr>
        </p:nvSpPr>
        <p:spPr>
          <a:xfrm>
            <a:off x="1375834" y="338621"/>
            <a:ext cx="9440332" cy="1325563"/>
          </a:xfrm>
        </p:spPr>
        <p:txBody>
          <a:bodyPr>
            <a:normAutofit/>
          </a:bodyPr>
          <a:lstStyle/>
          <a:p>
            <a:pPr algn="ctr"/>
            <a:r>
              <a:rPr lang="en-GB" sz="2800" dirty="0"/>
              <a:t>The rate at which nutrients flush from their sources to adjacent waterbodies depends on:</a:t>
            </a:r>
            <a:br>
              <a:rPr lang="en-GB" sz="2800" dirty="0"/>
            </a:br>
            <a:endParaRPr lang="en-GB" sz="2800" dirty="0"/>
          </a:p>
        </p:txBody>
      </p:sp>
      <p:graphicFrame>
        <p:nvGraphicFramePr>
          <p:cNvPr id="20" name="Content Placeholder 2">
            <a:extLst>
              <a:ext uri="{FF2B5EF4-FFF2-40B4-BE49-F238E27FC236}">
                <a16:creationId xmlns:a16="http://schemas.microsoft.com/office/drawing/2014/main" xmlns="" id="{928A1C8E-B9B6-43A3-A88A-4610B118A73E}"/>
              </a:ext>
            </a:extLst>
          </p:cNvPr>
          <p:cNvGraphicFramePr>
            <a:graphicFrameLocks noGrp="1"/>
          </p:cNvGraphicFramePr>
          <p:nvPr>
            <p:ph idx="1"/>
            <p:extLst>
              <p:ext uri="{D42A27DB-BD31-4B8C-83A1-F6EECF244321}">
                <p14:modId xmlns:p14="http://schemas.microsoft.com/office/powerpoint/2010/main" val="2579670365"/>
              </p:ext>
            </p:extLst>
          </p:nvPr>
        </p:nvGraphicFramePr>
        <p:xfrm>
          <a:off x="838200" y="1417983"/>
          <a:ext cx="10757452" cy="5194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4" descr="Image result for demonstration test catchment project">
            <a:extLst>
              <a:ext uri="{FF2B5EF4-FFF2-40B4-BE49-F238E27FC236}">
                <a16:creationId xmlns:a16="http://schemas.microsoft.com/office/drawing/2014/main" xmlns="" id="{553B79CF-B2B6-4346-8A3C-70AC51AA15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5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00B2E-3591-4929-9E2C-6722232FF651}"/>
              </a:ext>
            </a:extLst>
          </p:cNvPr>
          <p:cNvSpPr>
            <a:spLocks noGrp="1"/>
          </p:cNvSpPr>
          <p:nvPr>
            <p:ph type="title"/>
          </p:nvPr>
        </p:nvSpPr>
        <p:spPr>
          <a:xfrm>
            <a:off x="243840" y="159403"/>
            <a:ext cx="11704320" cy="1325563"/>
          </a:xfrm>
        </p:spPr>
        <p:txBody>
          <a:bodyPr>
            <a:normAutofit/>
          </a:bodyPr>
          <a:lstStyle/>
          <a:p>
            <a:pPr algn="ctr"/>
            <a:r>
              <a:rPr lang="en-GB" sz="2800" dirty="0"/>
              <a:t>Sources of nutrient and sediment flux to</a:t>
            </a:r>
            <a:br>
              <a:rPr lang="en-GB" sz="2800" dirty="0"/>
            </a:br>
            <a:r>
              <a:rPr lang="en-GB" sz="2800" dirty="0"/>
              <a:t>waters in intensive </a:t>
            </a:r>
            <a:r>
              <a:rPr lang="en-GB" sz="2800" u="sng" dirty="0"/>
              <a:t>ARABLE</a:t>
            </a:r>
            <a:r>
              <a:rPr lang="en-GB" sz="2800" dirty="0"/>
              <a:t> farming catchments</a:t>
            </a:r>
          </a:p>
        </p:txBody>
      </p:sp>
      <p:pic>
        <p:nvPicPr>
          <p:cNvPr id="4" name="Picture 3">
            <a:extLst>
              <a:ext uri="{FF2B5EF4-FFF2-40B4-BE49-F238E27FC236}">
                <a16:creationId xmlns:a16="http://schemas.microsoft.com/office/drawing/2014/main" xmlns="" id="{507B0398-D8BA-43EC-80D0-EDEE08A924F4}"/>
              </a:ext>
            </a:extLst>
          </p:cNvPr>
          <p:cNvPicPr>
            <a:picLocks noChangeAspect="1"/>
          </p:cNvPicPr>
          <p:nvPr/>
        </p:nvPicPr>
        <p:blipFill rotWithShape="1">
          <a:blip r:embed="rId2"/>
          <a:srcRect l="19385" t="16599" r="10692" b="7672"/>
          <a:stretch/>
        </p:blipFill>
        <p:spPr>
          <a:xfrm>
            <a:off x="1796776" y="1358357"/>
            <a:ext cx="8598448" cy="5235689"/>
          </a:xfrm>
          <a:prstGeom prst="rect">
            <a:avLst/>
          </a:prstGeom>
        </p:spPr>
      </p:pic>
      <p:pic>
        <p:nvPicPr>
          <p:cNvPr id="7" name="Picture 4" descr="Image result for demonstration test catchment project">
            <a:extLst>
              <a:ext uri="{FF2B5EF4-FFF2-40B4-BE49-F238E27FC236}">
                <a16:creationId xmlns:a16="http://schemas.microsoft.com/office/drawing/2014/main" xmlns="" id="{1A441D38-E1F5-4029-BAB5-81BB4245A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13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57B1A4-2432-45B7-BEC9-AC1F1647BE65}"/>
              </a:ext>
            </a:extLst>
          </p:cNvPr>
          <p:cNvSpPr>
            <a:spLocks noGrp="1"/>
          </p:cNvSpPr>
          <p:nvPr>
            <p:ph type="title"/>
          </p:nvPr>
        </p:nvSpPr>
        <p:spPr>
          <a:xfrm>
            <a:off x="838200" y="0"/>
            <a:ext cx="10515600" cy="1325563"/>
          </a:xfrm>
        </p:spPr>
        <p:txBody>
          <a:bodyPr>
            <a:normAutofit/>
          </a:bodyPr>
          <a:lstStyle/>
          <a:p>
            <a:pPr algn="ctr"/>
            <a:r>
              <a:rPr lang="en-GB" sz="2800" dirty="0"/>
              <a:t>Sources of nutrient and sediment flux to</a:t>
            </a:r>
            <a:br>
              <a:rPr lang="en-GB" sz="2800" dirty="0"/>
            </a:br>
            <a:r>
              <a:rPr lang="en-GB" sz="2800" dirty="0"/>
              <a:t>waters in intensive </a:t>
            </a:r>
            <a:r>
              <a:rPr lang="en-GB" sz="2800" u="sng" dirty="0"/>
              <a:t>LIVESTOCK </a:t>
            </a:r>
            <a:r>
              <a:rPr lang="en-GB" sz="2800" dirty="0"/>
              <a:t>farming catchments</a:t>
            </a:r>
          </a:p>
        </p:txBody>
      </p:sp>
      <p:pic>
        <p:nvPicPr>
          <p:cNvPr id="4" name="Picture 3">
            <a:extLst>
              <a:ext uri="{FF2B5EF4-FFF2-40B4-BE49-F238E27FC236}">
                <a16:creationId xmlns:a16="http://schemas.microsoft.com/office/drawing/2014/main" xmlns="" id="{0898F12F-7B79-495D-818E-7ED8B56A1EF5}"/>
              </a:ext>
            </a:extLst>
          </p:cNvPr>
          <p:cNvPicPr>
            <a:picLocks noChangeAspect="1"/>
          </p:cNvPicPr>
          <p:nvPr/>
        </p:nvPicPr>
        <p:blipFill>
          <a:blip r:embed="rId2"/>
          <a:stretch>
            <a:fillRect/>
          </a:stretch>
        </p:blipFill>
        <p:spPr>
          <a:xfrm>
            <a:off x="376062" y="1325563"/>
            <a:ext cx="8357120" cy="5164512"/>
          </a:xfrm>
          <a:prstGeom prst="rect">
            <a:avLst/>
          </a:prstGeom>
        </p:spPr>
      </p:pic>
      <p:pic>
        <p:nvPicPr>
          <p:cNvPr id="5" name="Picture 4">
            <a:extLst>
              <a:ext uri="{FF2B5EF4-FFF2-40B4-BE49-F238E27FC236}">
                <a16:creationId xmlns:a16="http://schemas.microsoft.com/office/drawing/2014/main" xmlns="" id="{6C9945AB-4037-41E6-9757-74AA7A7601D2}"/>
              </a:ext>
            </a:extLst>
          </p:cNvPr>
          <p:cNvPicPr>
            <a:picLocks noChangeAspect="1"/>
          </p:cNvPicPr>
          <p:nvPr/>
        </p:nvPicPr>
        <p:blipFill>
          <a:blip r:embed="rId3"/>
          <a:stretch>
            <a:fillRect/>
          </a:stretch>
        </p:blipFill>
        <p:spPr>
          <a:xfrm>
            <a:off x="8852452" y="1203926"/>
            <a:ext cx="2769310" cy="2703893"/>
          </a:xfrm>
          <a:prstGeom prst="rect">
            <a:avLst/>
          </a:prstGeom>
        </p:spPr>
      </p:pic>
      <p:pic>
        <p:nvPicPr>
          <p:cNvPr id="6" name="Picture 4" descr="Image result for demonstration test catchment project">
            <a:extLst>
              <a:ext uri="{FF2B5EF4-FFF2-40B4-BE49-F238E27FC236}">
                <a16:creationId xmlns:a16="http://schemas.microsoft.com/office/drawing/2014/main" xmlns="" id="{1F86F7E7-5584-4220-92F3-787B79390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0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E06AC43-B6F9-44F3-B301-F41C4F5B341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6438" r="-2" b="9823"/>
          <a:stretch/>
        </p:blipFill>
        <p:spPr>
          <a:xfrm>
            <a:off x="6083786" y="-168318"/>
            <a:ext cx="6261330" cy="3932313"/>
          </a:xfrm>
          <a:prstGeom prst="rect">
            <a:avLst/>
          </a:prstGeom>
          <a:effectLst>
            <a:softEdge rad="533400"/>
          </a:effectLst>
        </p:spPr>
      </p:pic>
      <p:pic>
        <p:nvPicPr>
          <p:cNvPr id="7" name="Picture 6">
            <a:extLst>
              <a:ext uri="{FF2B5EF4-FFF2-40B4-BE49-F238E27FC236}">
                <a16:creationId xmlns:a16="http://schemas.microsoft.com/office/drawing/2014/main" xmlns="" id="{BDE48B1D-8038-4EF7-B977-E7AA3F36EF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C91C8CD-8D5A-4088-89E8-6AF0064FDC18}"/>
              </a:ext>
            </a:extLst>
          </p:cNvPr>
          <p:cNvSpPr>
            <a:spLocks noGrp="1"/>
          </p:cNvSpPr>
          <p:nvPr>
            <p:ph type="title"/>
          </p:nvPr>
        </p:nvSpPr>
        <p:spPr>
          <a:xfrm>
            <a:off x="366681" y="798445"/>
            <a:ext cx="5729319" cy="1311664"/>
          </a:xfrm>
        </p:spPr>
        <p:txBody>
          <a:bodyPr>
            <a:normAutofit/>
          </a:bodyPr>
          <a:lstStyle/>
          <a:p>
            <a:pPr algn="ctr"/>
            <a:r>
              <a:rPr lang="en-GB" sz="3600" dirty="0">
                <a:solidFill>
                  <a:srgbClr val="000000"/>
                </a:solidFill>
              </a:rPr>
              <a:t>Mitigating nutrient pollution</a:t>
            </a:r>
          </a:p>
        </p:txBody>
      </p:sp>
      <p:sp>
        <p:nvSpPr>
          <p:cNvPr id="3" name="Content Placeholder 2">
            <a:extLst>
              <a:ext uri="{FF2B5EF4-FFF2-40B4-BE49-F238E27FC236}">
                <a16:creationId xmlns:a16="http://schemas.microsoft.com/office/drawing/2014/main" xmlns="" id="{EEFA9B5A-7961-436D-9B9E-C7D0E5604456}"/>
              </a:ext>
            </a:extLst>
          </p:cNvPr>
          <p:cNvSpPr>
            <a:spLocks noGrp="1"/>
          </p:cNvSpPr>
          <p:nvPr>
            <p:ph idx="1"/>
          </p:nvPr>
        </p:nvSpPr>
        <p:spPr>
          <a:xfrm>
            <a:off x="257290" y="2110109"/>
            <a:ext cx="5899052" cy="4147338"/>
          </a:xfrm>
        </p:spPr>
        <p:txBody>
          <a:bodyPr anchor="ctr">
            <a:normAutofit fontScale="92500" lnSpcReduction="10000"/>
          </a:bodyPr>
          <a:lstStyle/>
          <a:p>
            <a:pPr marL="0" indent="0" algn="just">
              <a:buNone/>
            </a:pPr>
            <a:r>
              <a:rPr lang="en-GB" sz="2400" dirty="0">
                <a:solidFill>
                  <a:srgbClr val="000000"/>
                </a:solidFill>
              </a:rPr>
              <a:t>While the geoclimatic character of a landscape cannot be controlled, we can strongly influence how we use and manage the land, and thus control the nature, rates and timing of pollutant flux within a catchment. </a:t>
            </a:r>
          </a:p>
          <a:p>
            <a:pPr marL="0" indent="0" algn="just">
              <a:buNone/>
            </a:pPr>
            <a:r>
              <a:rPr lang="en-GB" sz="2400" dirty="0">
                <a:solidFill>
                  <a:srgbClr val="000000"/>
                </a:solidFill>
              </a:rPr>
              <a:t>We need a better understanding of the interaction between the environment, land use and management in creating the particular rates and chemical nature of the nutrient pollution in any catchment. </a:t>
            </a:r>
          </a:p>
          <a:p>
            <a:pPr marL="0" indent="0" algn="just">
              <a:buNone/>
            </a:pPr>
            <a:r>
              <a:rPr lang="en-GB" sz="2400" dirty="0">
                <a:solidFill>
                  <a:srgbClr val="000000"/>
                </a:solidFill>
              </a:rPr>
              <a:t>Then we can identify the most effective methods of measuring and mitigating pollutant flux in that landscape. </a:t>
            </a:r>
          </a:p>
        </p:txBody>
      </p:sp>
      <p:pic>
        <p:nvPicPr>
          <p:cNvPr id="11" name="Picture 4" descr="Image result for demonstration test catchment project">
            <a:extLst>
              <a:ext uri="{FF2B5EF4-FFF2-40B4-BE49-F238E27FC236}">
                <a16:creationId xmlns:a16="http://schemas.microsoft.com/office/drawing/2014/main" xmlns="" id="{6AA4F200-8E0A-4396-A5FE-F72F75437A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47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B81C8B0-AC59-49B5-9C1D-EEF3FC31FBC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614" r="24254" b="-2"/>
          <a:stretch/>
        </p:blipFill>
        <p:spPr>
          <a:xfrm>
            <a:off x="5797543" y="10"/>
            <a:ext cx="6394152" cy="6857990"/>
          </a:xfrm>
          <a:prstGeom prst="rect">
            <a:avLst/>
          </a:prstGeom>
        </p:spPr>
      </p:pic>
      <p:pic>
        <p:nvPicPr>
          <p:cNvPr id="10" name="Picture 10">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D564F291-A67E-4327-9950-6E4B8F8A22C0}"/>
              </a:ext>
            </a:extLst>
          </p:cNvPr>
          <p:cNvSpPr>
            <a:spLocks noGrp="1"/>
          </p:cNvSpPr>
          <p:nvPr>
            <p:ph type="title"/>
          </p:nvPr>
        </p:nvSpPr>
        <p:spPr>
          <a:xfrm>
            <a:off x="2217865" y="402166"/>
            <a:ext cx="3579373" cy="1311664"/>
          </a:xfrm>
        </p:spPr>
        <p:txBody>
          <a:bodyPr>
            <a:noAutofit/>
          </a:bodyPr>
          <a:lstStyle/>
          <a:p>
            <a:pPr algn="ctr"/>
            <a:r>
              <a:rPr lang="en-GB" sz="2800" dirty="0">
                <a:solidFill>
                  <a:srgbClr val="000000"/>
                </a:solidFill>
              </a:rPr>
              <a:t>The Demonstration Test Catchment Project (DTC)</a:t>
            </a:r>
          </a:p>
        </p:txBody>
      </p:sp>
      <p:sp>
        <p:nvSpPr>
          <p:cNvPr id="3" name="Content Placeholder 2">
            <a:extLst>
              <a:ext uri="{FF2B5EF4-FFF2-40B4-BE49-F238E27FC236}">
                <a16:creationId xmlns:a16="http://schemas.microsoft.com/office/drawing/2014/main" xmlns="" id="{75948D35-950F-43C3-AB8F-2C4D401E11FD}"/>
              </a:ext>
            </a:extLst>
          </p:cNvPr>
          <p:cNvSpPr>
            <a:spLocks noGrp="1"/>
          </p:cNvSpPr>
          <p:nvPr>
            <p:ph idx="1"/>
          </p:nvPr>
        </p:nvSpPr>
        <p:spPr>
          <a:xfrm>
            <a:off x="506426" y="1713830"/>
            <a:ext cx="5589573" cy="4943644"/>
          </a:xfrm>
        </p:spPr>
        <p:txBody>
          <a:bodyPr anchor="ctr">
            <a:normAutofit lnSpcReduction="10000"/>
          </a:bodyPr>
          <a:lstStyle/>
          <a:p>
            <a:pPr marL="0" indent="0">
              <a:buNone/>
            </a:pPr>
            <a:r>
              <a:rPr lang="en-GB" sz="2000" dirty="0">
                <a:solidFill>
                  <a:srgbClr val="000000"/>
                </a:solidFill>
              </a:rPr>
              <a:t>DTC is a multi-partner collaborative research programme comprising academics, farmers, industry experts, environmental organisations and policymakers which explores solutions to improving water quality in agricultural landscapes. </a:t>
            </a:r>
          </a:p>
          <a:p>
            <a:pPr marL="0" indent="0">
              <a:buNone/>
            </a:pPr>
            <a:r>
              <a:rPr lang="en-GB" sz="2000" dirty="0">
                <a:solidFill>
                  <a:srgbClr val="000000"/>
                </a:solidFill>
              </a:rPr>
              <a:t>The effects of different mitigation measures have been monitored from 2010/11 - 2019 in four river systems: </a:t>
            </a:r>
          </a:p>
          <a:p>
            <a:pPr marL="514350" indent="-514350">
              <a:buAutoNum type="arabicPeriod"/>
            </a:pPr>
            <a:r>
              <a:rPr lang="en-GB" sz="2000" dirty="0">
                <a:solidFill>
                  <a:srgbClr val="000000"/>
                </a:solidFill>
              </a:rPr>
              <a:t>Eden (Cumbria)</a:t>
            </a:r>
          </a:p>
          <a:p>
            <a:pPr marL="514350" indent="-514350">
              <a:buAutoNum type="arabicPeriod"/>
            </a:pPr>
            <a:r>
              <a:rPr lang="en-GB" sz="2000" dirty="0">
                <a:solidFill>
                  <a:srgbClr val="000000"/>
                </a:solidFill>
              </a:rPr>
              <a:t>Avon (Hampshire, Wiltshire)</a:t>
            </a:r>
          </a:p>
          <a:p>
            <a:pPr marL="514350" indent="-514350">
              <a:buAutoNum type="arabicPeriod"/>
            </a:pPr>
            <a:r>
              <a:rPr lang="en-GB" sz="2000" dirty="0">
                <a:solidFill>
                  <a:srgbClr val="000000"/>
                </a:solidFill>
              </a:rPr>
              <a:t>Wensum (Norfolk)</a:t>
            </a:r>
          </a:p>
          <a:p>
            <a:pPr marL="514350" indent="-514350">
              <a:buAutoNum type="arabicPeriod"/>
            </a:pPr>
            <a:r>
              <a:rPr lang="en-GB" sz="2000" dirty="0">
                <a:solidFill>
                  <a:srgbClr val="000000"/>
                </a:solidFill>
              </a:rPr>
              <a:t> Tamar (Devon/Cornwall)</a:t>
            </a:r>
          </a:p>
          <a:p>
            <a:pPr marL="0" indent="0">
              <a:buNone/>
            </a:pPr>
            <a:r>
              <a:rPr lang="en-GB" sz="2000" dirty="0">
                <a:solidFill>
                  <a:srgbClr val="000000"/>
                </a:solidFill>
              </a:rPr>
              <a:t> As these catchments represent major UK soil/rainfall combinations found on typical English and Welsh farms, the data collected from this work can be applied to other locations</a:t>
            </a:r>
          </a:p>
        </p:txBody>
      </p:sp>
      <p:pic>
        <p:nvPicPr>
          <p:cNvPr id="14" name="Picture 4" descr="Image result for demonstration test catchment project">
            <a:extLst>
              <a:ext uri="{FF2B5EF4-FFF2-40B4-BE49-F238E27FC236}">
                <a16:creationId xmlns:a16="http://schemas.microsoft.com/office/drawing/2014/main" xmlns="" id="{00B8D254-FD5E-40D9-9695-E06C185371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26" y="522897"/>
            <a:ext cx="1671310" cy="99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8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3">
            <a:extLst>
              <a:ext uri="{FF2B5EF4-FFF2-40B4-BE49-F238E27FC236}">
                <a16:creationId xmlns:a16="http://schemas.microsoft.com/office/drawing/2014/main" xmlns="" id="{F60FCA6E-0894-46CD-BD49-5955A51E00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E78C6E4B-A1F1-4B6C-97EC-BE997495D6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xmlns="" id="{645C21AA-4593-4ACE-8D74-50D7A817BC9A}"/>
              </a:ext>
            </a:extLst>
          </p:cNvPr>
          <p:cNvSpPr>
            <a:spLocks noGrp="1"/>
          </p:cNvSpPr>
          <p:nvPr>
            <p:ph type="title"/>
          </p:nvPr>
        </p:nvSpPr>
        <p:spPr>
          <a:xfrm>
            <a:off x="950121" y="5529884"/>
            <a:ext cx="5693783" cy="1096331"/>
          </a:xfrm>
        </p:spPr>
        <p:txBody>
          <a:bodyPr>
            <a:normAutofit/>
          </a:bodyPr>
          <a:lstStyle/>
          <a:p>
            <a:r>
              <a:rPr lang="en-GB" sz="3400">
                <a:solidFill>
                  <a:srgbClr val="303030"/>
                </a:solidFill>
              </a:rPr>
              <a:t>Demonstration Test Catchments (DTC) programme</a:t>
            </a:r>
          </a:p>
        </p:txBody>
      </p:sp>
      <p:pic>
        <p:nvPicPr>
          <p:cNvPr id="5" name="Picture 4">
            <a:extLst>
              <a:ext uri="{FF2B5EF4-FFF2-40B4-BE49-F238E27FC236}">
                <a16:creationId xmlns:a16="http://schemas.microsoft.com/office/drawing/2014/main" xmlns="" id="{D9763C20-DC3B-4EAF-9CCC-3C221B8CBC53}"/>
              </a:ext>
            </a:extLst>
          </p:cNvPr>
          <p:cNvPicPr>
            <a:picLocks noChangeAspect="1"/>
          </p:cNvPicPr>
          <p:nvPr/>
        </p:nvPicPr>
        <p:blipFill>
          <a:blip r:embed="rId2"/>
          <a:stretch>
            <a:fillRect/>
          </a:stretch>
        </p:blipFill>
        <p:spPr>
          <a:xfrm>
            <a:off x="239237" y="246362"/>
            <a:ext cx="7346604" cy="5032424"/>
          </a:xfrm>
          <a:prstGeom prst="rect">
            <a:avLst/>
          </a:prstGeom>
        </p:spPr>
      </p:pic>
      <p:sp>
        <p:nvSpPr>
          <p:cNvPr id="3" name="Content Placeholder 2">
            <a:extLst>
              <a:ext uri="{FF2B5EF4-FFF2-40B4-BE49-F238E27FC236}">
                <a16:creationId xmlns:a16="http://schemas.microsoft.com/office/drawing/2014/main" xmlns="" id="{10BCDC50-07D0-46C1-A698-A774B0944DDA}"/>
              </a:ext>
            </a:extLst>
          </p:cNvPr>
          <p:cNvSpPr>
            <a:spLocks noGrp="1"/>
          </p:cNvSpPr>
          <p:nvPr>
            <p:ph idx="1"/>
          </p:nvPr>
        </p:nvSpPr>
        <p:spPr>
          <a:xfrm>
            <a:off x="7903557" y="206621"/>
            <a:ext cx="4008101" cy="4759310"/>
          </a:xfrm>
          <a:solidFill>
            <a:schemeClr val="tx2">
              <a:lumMod val="75000"/>
            </a:schemeClr>
          </a:solidFill>
        </p:spPr>
        <p:txBody>
          <a:bodyPr anchor="ctr">
            <a:normAutofit lnSpcReduction="10000"/>
          </a:bodyPr>
          <a:lstStyle/>
          <a:p>
            <a:pPr marL="0" indent="0" algn="ctr">
              <a:buNone/>
            </a:pPr>
            <a:endParaRPr lang="en-GB" sz="2400" dirty="0">
              <a:solidFill>
                <a:schemeClr val="bg1"/>
              </a:solidFill>
            </a:endParaRPr>
          </a:p>
          <a:p>
            <a:pPr marL="0" indent="0" algn="ctr">
              <a:buNone/>
            </a:pPr>
            <a:r>
              <a:rPr lang="en-GB" sz="2400" dirty="0">
                <a:solidFill>
                  <a:schemeClr val="bg1"/>
                </a:solidFill>
              </a:rPr>
              <a:t>DTC focused on assessing nutrient fluxes in different types of intensive farming systems practiced in catchments with different environmental characters</a:t>
            </a:r>
          </a:p>
          <a:p>
            <a:pPr marL="0" indent="0" algn="ctr">
              <a:buNone/>
            </a:pPr>
            <a:r>
              <a:rPr lang="en-GB" sz="2400" dirty="0">
                <a:solidFill>
                  <a:schemeClr val="bg1"/>
                </a:solidFill>
              </a:rPr>
              <a:t>These combinations of farming type and environmental character were chosen to reflect conditions found across much of lowland Britain, making findings relevant to other unmonitored locations.</a:t>
            </a:r>
          </a:p>
          <a:p>
            <a:endParaRPr lang="en-GB" sz="2000" dirty="0"/>
          </a:p>
        </p:txBody>
      </p:sp>
      <p:pic>
        <p:nvPicPr>
          <p:cNvPr id="15" name="Picture 4" descr="Image result for demonstration test catchment project">
            <a:extLst>
              <a:ext uri="{FF2B5EF4-FFF2-40B4-BE49-F238E27FC236}">
                <a16:creationId xmlns:a16="http://schemas.microsoft.com/office/drawing/2014/main" xmlns="" id="{03FAF9B4-ABCD-4987-B0EE-F17E1D92E0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7608" y="5553315"/>
            <a:ext cx="1852982" cy="109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7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C19BCE6-16D8-45E4-841E-317D70D29962}"/>
              </a:ext>
            </a:extLst>
          </p:cNvPr>
          <p:cNvPicPr>
            <a:picLocks noChangeAspect="1"/>
          </p:cNvPicPr>
          <p:nvPr/>
        </p:nvPicPr>
        <p:blipFill rotWithShape="1">
          <a:blip r:embed="rId2">
            <a:extLst>
              <a:ext uri="{28A0092B-C50C-407E-A947-70E740481C1C}">
                <a14:useLocalDpi xmlns:a14="http://schemas.microsoft.com/office/drawing/2010/main" val="0"/>
              </a:ext>
            </a:extLst>
          </a:blip>
          <a:srcRect l="8979" r="24619" b="-2"/>
          <a:stretch/>
        </p:blipFill>
        <p:spPr>
          <a:xfrm>
            <a:off x="-11909" y="10"/>
            <a:ext cx="6324601" cy="6857990"/>
          </a:xfrm>
          <a:prstGeom prst="rect">
            <a:avLst/>
          </a:prstGeom>
        </p:spPr>
      </p:pic>
      <p:pic>
        <p:nvPicPr>
          <p:cNvPr id="17" name="Picture 16">
            <a:extLst>
              <a:ext uri="{FF2B5EF4-FFF2-40B4-BE49-F238E27FC236}">
                <a16:creationId xmlns:a16="http://schemas.microsoft.com/office/drawing/2014/main" xmlns="" id="{19AE98B8-B73A-4724-B639-017087F923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4AF7E28E-EC7A-419E-B2DE-C209B4F5DC5D}"/>
              </a:ext>
            </a:extLst>
          </p:cNvPr>
          <p:cNvSpPr txBox="1"/>
          <p:nvPr/>
        </p:nvSpPr>
        <p:spPr>
          <a:xfrm>
            <a:off x="6751321" y="292111"/>
            <a:ext cx="35014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dirty="0">
                <a:solidFill>
                  <a:srgbClr val="000000"/>
                </a:solidFill>
                <a:latin typeface="+mj-lt"/>
                <a:ea typeface="+mj-ea"/>
                <a:cs typeface="+mj-cs"/>
              </a:rPr>
              <a:t>Recent research evidence data from DTC</a:t>
            </a:r>
          </a:p>
        </p:txBody>
      </p:sp>
      <p:sp>
        <p:nvSpPr>
          <p:cNvPr id="10" name="TextBox 9">
            <a:extLst>
              <a:ext uri="{FF2B5EF4-FFF2-40B4-BE49-F238E27FC236}">
                <a16:creationId xmlns:a16="http://schemas.microsoft.com/office/drawing/2014/main" xmlns="" id="{22C12B21-B1C2-48DA-87E4-306BF6F735D6}"/>
              </a:ext>
            </a:extLst>
          </p:cNvPr>
          <p:cNvSpPr txBox="1"/>
          <p:nvPr/>
        </p:nvSpPr>
        <p:spPr>
          <a:xfrm>
            <a:off x="6751321" y="1382164"/>
            <a:ext cx="4869179" cy="5296931"/>
          </a:xfrm>
          <a:prstGeom prst="rect">
            <a:avLst/>
          </a:prstGeom>
        </p:spPr>
        <p:txBody>
          <a:bodyPr vert="horz" lIns="91440" tIns="45720" rIns="91440" bIns="45720" rtlCol="0" anchor="b">
            <a:normAutofit lnSpcReduction="10000"/>
          </a:bodyPr>
          <a:lstStyle/>
          <a:p>
            <a:pPr algn="just">
              <a:lnSpc>
                <a:spcPct val="90000"/>
              </a:lnSpc>
              <a:spcAft>
                <a:spcPts val="600"/>
              </a:spcAft>
            </a:pPr>
            <a:r>
              <a:rPr lang="en-US" sz="2100" dirty="0">
                <a:solidFill>
                  <a:srgbClr val="000000"/>
                </a:solidFill>
              </a:rPr>
              <a:t>Samples were collected daily and sub-daily between 2011-2014 and analysed to determine the full range of nutrient pollutants flushed to multiple sites within the Hampshire Avon and Tamar from sources in their catchments. </a:t>
            </a:r>
          </a:p>
          <a:p>
            <a:pPr indent="-228600" algn="just">
              <a:lnSpc>
                <a:spcPct val="90000"/>
              </a:lnSpc>
              <a:spcAft>
                <a:spcPts val="600"/>
              </a:spcAft>
              <a:buFont typeface="Arial" panose="020B0604020202020204" pitchFamily="34" charset="0"/>
              <a:buChar char="•"/>
            </a:pPr>
            <a:endParaRPr lang="en-US" sz="2100" dirty="0">
              <a:solidFill>
                <a:srgbClr val="000000"/>
              </a:solidFill>
            </a:endParaRPr>
          </a:p>
          <a:p>
            <a:pPr algn="just">
              <a:lnSpc>
                <a:spcPct val="90000"/>
              </a:lnSpc>
              <a:spcAft>
                <a:spcPts val="600"/>
              </a:spcAft>
            </a:pPr>
            <a:r>
              <a:rPr lang="en-US" sz="2100" dirty="0">
                <a:solidFill>
                  <a:srgbClr val="000000"/>
                </a:solidFill>
              </a:rPr>
              <a:t>Rainfall and river discharge were also measured, allowing calculation of the total load of each nutrient form in the river at each site. </a:t>
            </a:r>
          </a:p>
          <a:p>
            <a:pPr algn="just">
              <a:lnSpc>
                <a:spcPct val="90000"/>
              </a:lnSpc>
              <a:spcAft>
                <a:spcPts val="600"/>
              </a:spcAft>
            </a:pPr>
            <a:endParaRPr lang="en-US" sz="2100" dirty="0">
              <a:solidFill>
                <a:srgbClr val="000000"/>
              </a:solidFill>
            </a:endParaRPr>
          </a:p>
          <a:p>
            <a:pPr algn="just">
              <a:lnSpc>
                <a:spcPct val="90000"/>
              </a:lnSpc>
              <a:spcAft>
                <a:spcPts val="600"/>
              </a:spcAft>
            </a:pPr>
            <a:r>
              <a:rPr lang="en-US" sz="2100" dirty="0">
                <a:solidFill>
                  <a:srgbClr val="000000"/>
                </a:solidFill>
              </a:rPr>
              <a:t>This allowed an assessment of the total nutrient load moving into and through each water system, and the likely origins of this material within the landscape at each site.</a:t>
            </a:r>
          </a:p>
          <a:p>
            <a:pPr indent="-228600">
              <a:lnSpc>
                <a:spcPct val="90000"/>
              </a:lnSpc>
              <a:spcAft>
                <a:spcPts val="600"/>
              </a:spcAft>
              <a:buFont typeface="Arial" panose="020B0604020202020204" pitchFamily="34" charset="0"/>
              <a:buChar char="•"/>
            </a:pPr>
            <a:endParaRPr lang="en-US" sz="1500" dirty="0">
              <a:solidFill>
                <a:srgbClr val="000000"/>
              </a:solidFill>
            </a:endParaRPr>
          </a:p>
        </p:txBody>
      </p:sp>
      <p:pic>
        <p:nvPicPr>
          <p:cNvPr id="14" name="Picture 4" descr="Image result for demonstration test catchment project">
            <a:extLst>
              <a:ext uri="{FF2B5EF4-FFF2-40B4-BE49-F238E27FC236}">
                <a16:creationId xmlns:a16="http://schemas.microsoft.com/office/drawing/2014/main" xmlns="" id="{ED821AA2-ADFD-4528-A6CD-0447587FA9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6597" y="612996"/>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23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9C566-DE72-4E05-A5F6-73329935CDF6}"/>
              </a:ext>
            </a:extLst>
          </p:cNvPr>
          <p:cNvSpPr>
            <a:spLocks noGrp="1"/>
          </p:cNvSpPr>
          <p:nvPr>
            <p:ph type="title"/>
          </p:nvPr>
        </p:nvSpPr>
        <p:spPr>
          <a:xfrm>
            <a:off x="138923" y="1041009"/>
            <a:ext cx="5878849" cy="1002851"/>
          </a:xfrm>
        </p:spPr>
        <p:txBody>
          <a:bodyPr>
            <a:normAutofit fontScale="90000"/>
          </a:bodyPr>
          <a:lstStyle/>
          <a:p>
            <a:pPr algn="ctr"/>
            <a:r>
              <a:rPr lang="en-GB" dirty="0"/>
              <a:t>Lessons learnt: </a:t>
            </a:r>
            <a:br>
              <a:rPr lang="en-GB" dirty="0"/>
            </a:br>
            <a:r>
              <a:rPr lang="en-GB" dirty="0"/>
              <a:t>chalk catchments </a:t>
            </a:r>
          </a:p>
        </p:txBody>
      </p:sp>
      <p:cxnSp>
        <p:nvCxnSpPr>
          <p:cNvPr id="46" name="Straight Arrow Connector 45">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6CAAB73-F541-4543-A754-B23E523A4D02}"/>
              </a:ext>
            </a:extLst>
          </p:cNvPr>
          <p:cNvSpPr>
            <a:spLocks noGrp="1"/>
          </p:cNvSpPr>
          <p:nvPr>
            <p:ph idx="1"/>
          </p:nvPr>
        </p:nvSpPr>
        <p:spPr>
          <a:xfrm>
            <a:off x="655320" y="2575033"/>
            <a:ext cx="4846057" cy="4121183"/>
          </a:xfrm>
        </p:spPr>
        <p:txBody>
          <a:bodyPr>
            <a:normAutofit fontScale="92500" lnSpcReduction="10000"/>
          </a:bodyPr>
          <a:lstStyle/>
          <a:p>
            <a:pPr marL="0" indent="0" algn="just">
              <a:buNone/>
            </a:pPr>
            <a:r>
              <a:rPr lang="en-GB"/>
              <a:t>Catchment character determines the nature and timing of nutrient flux to waters and the nature and rate of the ecosystem response to pollution mitigation measures. </a:t>
            </a:r>
          </a:p>
          <a:p>
            <a:pPr marL="0" indent="0" algn="just">
              <a:buNone/>
            </a:pPr>
            <a:r>
              <a:rPr lang="en-GB"/>
              <a:t>Chalk catchments supporting intensive arable/mixed farming show slow responses to heavy rainfall, with most of rainfall travelling to streams via slower groundwater flow pathways.</a:t>
            </a:r>
            <a:endParaRPr lang="en-GB" dirty="0"/>
          </a:p>
        </p:txBody>
      </p:sp>
      <p:pic>
        <p:nvPicPr>
          <p:cNvPr id="9" name="Picture 8">
            <a:extLst>
              <a:ext uri="{FF2B5EF4-FFF2-40B4-BE49-F238E27FC236}">
                <a16:creationId xmlns:a16="http://schemas.microsoft.com/office/drawing/2014/main" xmlns="" id="{98E01484-F624-4D80-9A11-729B627AA91F}"/>
              </a:ext>
            </a:extLst>
          </p:cNvPr>
          <p:cNvPicPr>
            <a:picLocks noChangeAspect="1"/>
          </p:cNvPicPr>
          <p:nvPr/>
        </p:nvPicPr>
        <p:blipFill rotWithShape="1">
          <a:blip r:embed="rId2">
            <a:extLst>
              <a:ext uri="{28A0092B-C50C-407E-A947-70E740481C1C}">
                <a14:useLocalDpi xmlns:a14="http://schemas.microsoft.com/office/drawing/2010/main" val="0"/>
              </a:ext>
            </a:extLst>
          </a:blip>
          <a:srcRect l="17915" r="2685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2" name="Picture 4" descr="Image result for demonstration test catchment project">
            <a:extLst>
              <a:ext uri="{FF2B5EF4-FFF2-40B4-BE49-F238E27FC236}">
                <a16:creationId xmlns:a16="http://schemas.microsoft.com/office/drawing/2014/main" xmlns="" id="{4DBC8BA3-EE9D-4BBB-9EE2-A3F124B23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4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3588A-1469-4832-AF06-0C3FEB2D352A}"/>
              </a:ext>
            </a:extLst>
          </p:cNvPr>
          <p:cNvSpPr>
            <a:spLocks noGrp="1"/>
          </p:cNvSpPr>
          <p:nvPr>
            <p:ph type="title"/>
          </p:nvPr>
        </p:nvSpPr>
        <p:spPr>
          <a:xfrm>
            <a:off x="536007" y="949059"/>
            <a:ext cx="5120114" cy="1221500"/>
          </a:xfrm>
        </p:spPr>
        <p:txBody>
          <a:bodyPr>
            <a:normAutofit fontScale="90000"/>
          </a:bodyPr>
          <a:lstStyle/>
          <a:p>
            <a:pPr algn="ctr"/>
            <a:r>
              <a:rPr lang="en-GB" dirty="0"/>
              <a:t>Lessons learnt: </a:t>
            </a:r>
            <a:br>
              <a:rPr lang="en-GB" dirty="0"/>
            </a:br>
            <a:r>
              <a:rPr lang="en-GB" dirty="0"/>
              <a:t>chalk catchments</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8A7C3E7-1E1D-40F6-BDA5-D93CF77F40FD}"/>
              </a:ext>
            </a:extLst>
          </p:cNvPr>
          <p:cNvSpPr>
            <a:spLocks noGrp="1"/>
          </p:cNvSpPr>
          <p:nvPr>
            <p:ph idx="1"/>
          </p:nvPr>
        </p:nvSpPr>
        <p:spPr>
          <a:xfrm>
            <a:off x="655320" y="2575033"/>
            <a:ext cx="4572000" cy="3998037"/>
          </a:xfrm>
        </p:spPr>
        <p:txBody>
          <a:bodyPr>
            <a:normAutofit fontScale="85000" lnSpcReduction="20000"/>
          </a:bodyPr>
          <a:lstStyle/>
          <a:p>
            <a:pPr marL="0" indent="0" algn="just">
              <a:buNone/>
            </a:pPr>
            <a:r>
              <a:rPr lang="en-GB" sz="3100" dirty="0"/>
              <a:t>Nitrate flux was dominated by  leaching from soils to groundwater</a:t>
            </a:r>
          </a:p>
          <a:p>
            <a:pPr marL="0" indent="0" algn="just">
              <a:buNone/>
            </a:pPr>
            <a:r>
              <a:rPr lang="en-GB" sz="3100" dirty="0"/>
              <a:t>Phosphate delivery to waters was dominated by the erosion of P-rich soils from arable land. </a:t>
            </a:r>
          </a:p>
          <a:p>
            <a:pPr marL="0" indent="0" algn="just">
              <a:buNone/>
            </a:pPr>
            <a:r>
              <a:rPr lang="en-GB" sz="3100" dirty="0"/>
              <a:t>P-rich fine sediments stored in the gravel bed in chalk streams contributed to significant adverse ecosystem impacts on aquatic plant, insect and fish health.</a:t>
            </a:r>
          </a:p>
          <a:p>
            <a:pPr marL="0" indent="0">
              <a:buNone/>
            </a:pPr>
            <a:endParaRPr lang="en-GB" sz="1800" dirty="0"/>
          </a:p>
        </p:txBody>
      </p:sp>
      <p:pic>
        <p:nvPicPr>
          <p:cNvPr id="5" name="Picture 4">
            <a:extLst>
              <a:ext uri="{FF2B5EF4-FFF2-40B4-BE49-F238E27FC236}">
                <a16:creationId xmlns:a16="http://schemas.microsoft.com/office/drawing/2014/main" xmlns="" id="{845225E0-5C94-463B-9826-7710A53E1060}"/>
              </a:ext>
            </a:extLst>
          </p:cNvPr>
          <p:cNvPicPr>
            <a:picLocks noChangeAspect="1"/>
          </p:cNvPicPr>
          <p:nvPr/>
        </p:nvPicPr>
        <p:blipFill rotWithShape="1">
          <a:blip r:embed="rId2">
            <a:extLst>
              <a:ext uri="{28A0092B-C50C-407E-A947-70E740481C1C}">
                <a14:useLocalDpi xmlns:a14="http://schemas.microsoft.com/office/drawing/2010/main" val="0"/>
              </a:ext>
            </a:extLst>
          </a:blip>
          <a:srcRect l="17915" r="2685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4" descr="Image result for demonstration test catchment project">
            <a:extLst>
              <a:ext uri="{FF2B5EF4-FFF2-40B4-BE49-F238E27FC236}">
                <a16:creationId xmlns:a16="http://schemas.microsoft.com/office/drawing/2014/main" xmlns="" id="{F05DD244-D9C6-49C4-BC98-AFCE6E1486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27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288E25-74B0-45EF-A8DE-9B692BD13208}"/>
              </a:ext>
            </a:extLst>
          </p:cNvPr>
          <p:cNvPicPr>
            <a:picLocks noChangeAspect="1"/>
          </p:cNvPicPr>
          <p:nvPr/>
        </p:nvPicPr>
        <p:blipFill rotWithShape="1">
          <a:blip r:embed="rId2">
            <a:alphaModFix/>
          </a:blip>
          <a:srcRect l="12740" r="30337" b="1"/>
          <a:stretch/>
        </p:blipFill>
        <p:spPr>
          <a:xfrm>
            <a:off x="6083786" y="-168318"/>
            <a:ext cx="6261330" cy="3932313"/>
          </a:xfrm>
          <a:prstGeom prst="rect">
            <a:avLst/>
          </a:prstGeom>
          <a:effectLst>
            <a:softEdge rad="533400"/>
          </a:effectLst>
        </p:spPr>
      </p:pic>
      <p:pic>
        <p:nvPicPr>
          <p:cNvPr id="6" name="Picture 5">
            <a:extLst>
              <a:ext uri="{FF2B5EF4-FFF2-40B4-BE49-F238E27FC236}">
                <a16:creationId xmlns:a16="http://schemas.microsoft.com/office/drawing/2014/main" xmlns="" id="{6AC02C39-DC91-4026-BA4D-4977B2BE5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
          <a:stretch/>
        </p:blipFill>
        <p:spPr>
          <a:xfrm>
            <a:off x="6089904" y="2487168"/>
            <a:ext cx="6263640" cy="4215384"/>
          </a:xfrm>
          <a:prstGeom prst="rect">
            <a:avLst/>
          </a:prstGeom>
          <a:effectLst>
            <a:softEdge rad="533400"/>
          </a:effectLst>
        </p:spPr>
      </p:pic>
      <p:pic>
        <p:nvPicPr>
          <p:cNvPr id="16" name="Picture 15">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BC956F3A-D0F6-43DA-85BC-1A978BA7362A}"/>
              </a:ext>
            </a:extLst>
          </p:cNvPr>
          <p:cNvSpPr>
            <a:spLocks noGrp="1"/>
          </p:cNvSpPr>
          <p:nvPr>
            <p:ph type="title"/>
          </p:nvPr>
        </p:nvSpPr>
        <p:spPr>
          <a:xfrm>
            <a:off x="804997" y="235637"/>
            <a:ext cx="4803636" cy="1311664"/>
          </a:xfrm>
        </p:spPr>
        <p:txBody>
          <a:bodyPr>
            <a:normAutofit/>
          </a:bodyPr>
          <a:lstStyle/>
          <a:p>
            <a:pPr algn="ctr"/>
            <a:r>
              <a:rPr lang="en-GB" sz="4000" dirty="0">
                <a:solidFill>
                  <a:srgbClr val="000000"/>
                </a:solidFill>
              </a:rPr>
              <a:t>The issue</a:t>
            </a:r>
          </a:p>
        </p:txBody>
      </p:sp>
      <p:sp>
        <p:nvSpPr>
          <p:cNvPr id="3" name="Content Placeholder 2">
            <a:extLst>
              <a:ext uri="{FF2B5EF4-FFF2-40B4-BE49-F238E27FC236}">
                <a16:creationId xmlns:a16="http://schemas.microsoft.com/office/drawing/2014/main" xmlns="" id="{D7A35A45-0F81-469C-A2DA-17337FDD1A12}"/>
              </a:ext>
            </a:extLst>
          </p:cNvPr>
          <p:cNvSpPr>
            <a:spLocks noGrp="1"/>
          </p:cNvSpPr>
          <p:nvPr>
            <p:ph idx="1"/>
          </p:nvPr>
        </p:nvSpPr>
        <p:spPr>
          <a:xfrm>
            <a:off x="344557" y="1404730"/>
            <a:ext cx="5586113" cy="4656243"/>
          </a:xfrm>
        </p:spPr>
        <p:txBody>
          <a:bodyPr anchor="ctr">
            <a:normAutofit/>
          </a:bodyPr>
          <a:lstStyle/>
          <a:p>
            <a:pPr marL="0" indent="0" algn="just">
              <a:buNone/>
            </a:pPr>
            <a:r>
              <a:rPr lang="en-GB" dirty="0">
                <a:solidFill>
                  <a:srgbClr val="000000"/>
                </a:solidFill>
              </a:rPr>
              <a:t>Nutrient enrichment of inland and coastal waters is a growing global problem with significant adverse effects on human health and the landscape and therefore substantial implications for the public purse and the living world. </a:t>
            </a:r>
          </a:p>
          <a:p>
            <a:pPr marL="0" indent="0" algn="just">
              <a:buNone/>
            </a:pPr>
            <a:endParaRPr lang="en-GB" dirty="0">
              <a:solidFill>
                <a:srgbClr val="000000"/>
              </a:solidFill>
            </a:endParaRPr>
          </a:p>
          <a:p>
            <a:pPr marL="0" indent="0" algn="just">
              <a:buNone/>
            </a:pPr>
            <a:r>
              <a:rPr lang="en-GB" dirty="0">
                <a:solidFill>
                  <a:srgbClr val="000000"/>
                </a:solidFill>
              </a:rPr>
              <a:t>Existing UN and EU policies require effective monitoring to identify pollution sources for mitigation.</a:t>
            </a:r>
          </a:p>
        </p:txBody>
      </p:sp>
      <p:pic>
        <p:nvPicPr>
          <p:cNvPr id="10" name="Picture 4" descr="Image result for demonstration test catchment project">
            <a:extLst>
              <a:ext uri="{FF2B5EF4-FFF2-40B4-BE49-F238E27FC236}">
                <a16:creationId xmlns:a16="http://schemas.microsoft.com/office/drawing/2014/main" xmlns="" id="{BE7D99CB-8591-4E79-A92A-98F160BB28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820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0B184C0-3D18-4CE8-A993-AD26B0F25726}"/>
              </a:ext>
            </a:extLst>
          </p:cNvPr>
          <p:cNvPicPr>
            <a:picLocks noChangeAspect="1"/>
          </p:cNvPicPr>
          <p:nvPr/>
        </p:nvPicPr>
        <p:blipFill rotWithShape="1">
          <a:blip r:embed="rId2">
            <a:extLst>
              <a:ext uri="{28A0092B-C50C-407E-A947-70E740481C1C}">
                <a14:useLocalDpi xmlns:a14="http://schemas.microsoft.com/office/drawing/2010/main" val="0"/>
              </a:ext>
            </a:extLst>
          </a:blip>
          <a:srcRect l="5953" r="-1" b="-1"/>
          <a:stretch/>
        </p:blipFill>
        <p:spPr>
          <a:xfrm>
            <a:off x="0" y="1195764"/>
            <a:ext cx="12192001" cy="4666928"/>
          </a:xfrm>
          <a:prstGeom prst="rect">
            <a:avLst/>
          </a:prstGeom>
        </p:spPr>
      </p:pic>
      <p:pic>
        <p:nvPicPr>
          <p:cNvPr id="18" name="Picture 17">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07CAA2A-6C3C-4B5F-A5D0-2B4E1FBF3109}"/>
              </a:ext>
            </a:extLst>
          </p:cNvPr>
          <p:cNvSpPr>
            <a:spLocks noGrp="1"/>
          </p:cNvSpPr>
          <p:nvPr>
            <p:ph type="title"/>
          </p:nvPr>
        </p:nvSpPr>
        <p:spPr>
          <a:xfrm>
            <a:off x="2615816" y="-157083"/>
            <a:ext cx="6960368" cy="1509931"/>
          </a:xfrm>
        </p:spPr>
        <p:txBody>
          <a:bodyPr>
            <a:normAutofit/>
          </a:bodyPr>
          <a:lstStyle/>
          <a:p>
            <a:pPr algn="ctr"/>
            <a:r>
              <a:rPr lang="en-GB" sz="4000" dirty="0">
                <a:solidFill>
                  <a:srgbClr val="000000"/>
                </a:solidFill>
              </a:rPr>
              <a:t>Lessons learnt: clay catchments</a:t>
            </a:r>
          </a:p>
        </p:txBody>
      </p:sp>
      <p:sp>
        <p:nvSpPr>
          <p:cNvPr id="3" name="Content Placeholder 2">
            <a:extLst>
              <a:ext uri="{FF2B5EF4-FFF2-40B4-BE49-F238E27FC236}">
                <a16:creationId xmlns:a16="http://schemas.microsoft.com/office/drawing/2014/main" xmlns="" id="{E5569DBC-5BA2-4270-8D13-61862BC1517A}"/>
              </a:ext>
            </a:extLst>
          </p:cNvPr>
          <p:cNvSpPr>
            <a:spLocks noGrp="1"/>
          </p:cNvSpPr>
          <p:nvPr>
            <p:ph idx="1"/>
          </p:nvPr>
        </p:nvSpPr>
        <p:spPr>
          <a:xfrm>
            <a:off x="295422" y="4704522"/>
            <a:ext cx="11724299" cy="2153478"/>
          </a:xfrm>
        </p:spPr>
        <p:txBody>
          <a:bodyPr anchor="ctr">
            <a:normAutofit/>
          </a:bodyPr>
          <a:lstStyle/>
          <a:p>
            <a:pPr marL="0" indent="0" algn="ctr">
              <a:buNone/>
            </a:pPr>
            <a:r>
              <a:rPr lang="en-GB" dirty="0">
                <a:solidFill>
                  <a:srgbClr val="000000"/>
                </a:solidFill>
              </a:rPr>
              <a:t>Clay catchments, typically supporting intensive livestock farming, have less water moving through as infiltration rates are slow in heavy soils. </a:t>
            </a:r>
          </a:p>
          <a:p>
            <a:pPr marL="0" indent="0" algn="ctr">
              <a:buNone/>
            </a:pPr>
            <a:r>
              <a:rPr lang="en-GB" dirty="0">
                <a:solidFill>
                  <a:srgbClr val="000000"/>
                </a:solidFill>
              </a:rPr>
              <a:t>Instead, most water runs over the soil surface or through field drains, generating rapid delivery of manures, slurries and eroded organic and nutrient-rich soil to adjacent waters.</a:t>
            </a:r>
          </a:p>
          <a:p>
            <a:pPr algn="just"/>
            <a:endParaRPr lang="en-GB" sz="1000" dirty="0">
              <a:solidFill>
                <a:srgbClr val="000000"/>
              </a:solidFill>
            </a:endParaRPr>
          </a:p>
        </p:txBody>
      </p:sp>
      <p:pic>
        <p:nvPicPr>
          <p:cNvPr id="11" name="Picture 4" descr="Image result for demonstration test catchment project">
            <a:extLst>
              <a:ext uri="{FF2B5EF4-FFF2-40B4-BE49-F238E27FC236}">
                <a16:creationId xmlns:a16="http://schemas.microsoft.com/office/drawing/2014/main" xmlns="" id="{9A4A842B-7456-4F06-B2E6-7C1B4C2201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9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D6287E-88EB-4428-B130-23AE91A2A563}"/>
              </a:ext>
            </a:extLst>
          </p:cNvPr>
          <p:cNvPicPr>
            <a:picLocks noChangeAspect="1"/>
          </p:cNvPicPr>
          <p:nvPr/>
        </p:nvPicPr>
        <p:blipFill rotWithShape="1">
          <a:blip r:embed="rId2">
            <a:extLst>
              <a:ext uri="{28A0092B-C50C-407E-A947-70E740481C1C}">
                <a14:useLocalDpi xmlns:a14="http://schemas.microsoft.com/office/drawing/2010/main" val="0"/>
              </a:ext>
            </a:extLst>
          </a:blip>
          <a:srcRect l="5953" r="-1" b="-1"/>
          <a:stretch/>
        </p:blipFill>
        <p:spPr>
          <a:xfrm>
            <a:off x="-2" y="1186843"/>
            <a:ext cx="12192001" cy="4666928"/>
          </a:xfrm>
          <a:prstGeom prst="rect">
            <a:avLst/>
          </a:prstGeom>
        </p:spPr>
      </p:pic>
      <p:pic>
        <p:nvPicPr>
          <p:cNvPr id="10" name="Picture 9">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88670AA-2FCA-496F-851E-6CB3B0110A73}"/>
              </a:ext>
            </a:extLst>
          </p:cNvPr>
          <p:cNvSpPr>
            <a:spLocks noGrp="1"/>
          </p:cNvSpPr>
          <p:nvPr>
            <p:ph type="title"/>
          </p:nvPr>
        </p:nvSpPr>
        <p:spPr>
          <a:xfrm>
            <a:off x="2482171" y="-161544"/>
            <a:ext cx="7227654" cy="1509931"/>
          </a:xfrm>
        </p:spPr>
        <p:txBody>
          <a:bodyPr>
            <a:normAutofit/>
          </a:bodyPr>
          <a:lstStyle/>
          <a:p>
            <a:pPr algn="ctr"/>
            <a:r>
              <a:rPr lang="en-GB" sz="4000" dirty="0">
                <a:solidFill>
                  <a:srgbClr val="000000"/>
                </a:solidFill>
              </a:rPr>
              <a:t>Lessons learnt: clay catchments</a:t>
            </a:r>
          </a:p>
        </p:txBody>
      </p:sp>
      <p:sp>
        <p:nvSpPr>
          <p:cNvPr id="3" name="Content Placeholder 2">
            <a:extLst>
              <a:ext uri="{FF2B5EF4-FFF2-40B4-BE49-F238E27FC236}">
                <a16:creationId xmlns:a16="http://schemas.microsoft.com/office/drawing/2014/main" xmlns="" id="{7E65F372-D30E-4343-9A07-FEF7440D0B85}"/>
              </a:ext>
            </a:extLst>
          </p:cNvPr>
          <p:cNvSpPr>
            <a:spLocks noGrp="1"/>
          </p:cNvSpPr>
          <p:nvPr>
            <p:ph idx="1"/>
          </p:nvPr>
        </p:nvSpPr>
        <p:spPr>
          <a:xfrm>
            <a:off x="309489" y="4839286"/>
            <a:ext cx="11087169" cy="2018714"/>
          </a:xfrm>
        </p:spPr>
        <p:txBody>
          <a:bodyPr anchor="ctr">
            <a:normAutofit fontScale="92500"/>
          </a:bodyPr>
          <a:lstStyle/>
          <a:p>
            <a:pPr marL="0" indent="0" algn="ctr">
              <a:buNone/>
            </a:pPr>
            <a:r>
              <a:rPr lang="en-GB" dirty="0">
                <a:solidFill>
                  <a:srgbClr val="000000"/>
                </a:solidFill>
              </a:rPr>
              <a:t> N and P delivery to streams is dominated by particulate and organic matter, contributing significantly to ecosystem degradation and stimulating microbial activity in the stream which saps the oxygen needed to support animal life. </a:t>
            </a:r>
          </a:p>
          <a:p>
            <a:pPr marL="0" indent="0" algn="ctr">
              <a:buNone/>
            </a:pPr>
            <a:r>
              <a:rPr lang="en-GB" dirty="0">
                <a:solidFill>
                  <a:srgbClr val="000000"/>
                </a:solidFill>
              </a:rPr>
              <a:t>Similar impacts of nutrient enrichment on aquatic plant health to those observed in chalk streams also arise. </a:t>
            </a:r>
          </a:p>
          <a:p>
            <a:pPr marL="0" indent="0">
              <a:buNone/>
            </a:pPr>
            <a:endParaRPr lang="en-GB" sz="1400" dirty="0">
              <a:solidFill>
                <a:srgbClr val="000000"/>
              </a:solidFill>
            </a:endParaRPr>
          </a:p>
        </p:txBody>
      </p:sp>
      <p:pic>
        <p:nvPicPr>
          <p:cNvPr id="8" name="Picture 4" descr="Image result for demonstration test catchment project">
            <a:extLst>
              <a:ext uri="{FF2B5EF4-FFF2-40B4-BE49-F238E27FC236}">
                <a16:creationId xmlns:a16="http://schemas.microsoft.com/office/drawing/2014/main" xmlns="" id="{614B1DF7-A6D6-40AC-893F-E11F8D6CC9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70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C74FB6-1E39-4E55-AB2C-B13667EC93CF}"/>
              </a:ext>
            </a:extLst>
          </p:cNvPr>
          <p:cNvSpPr>
            <a:spLocks noGrp="1"/>
          </p:cNvSpPr>
          <p:nvPr>
            <p:ph type="title"/>
          </p:nvPr>
        </p:nvSpPr>
        <p:spPr>
          <a:xfrm>
            <a:off x="838200" y="139838"/>
            <a:ext cx="10515600" cy="1325563"/>
          </a:xfrm>
        </p:spPr>
        <p:txBody>
          <a:bodyPr>
            <a:normAutofit/>
          </a:bodyPr>
          <a:lstStyle/>
          <a:p>
            <a:pPr algn="ctr"/>
            <a:r>
              <a:rPr lang="en-GB" dirty="0"/>
              <a:t>Lessons learnt</a:t>
            </a:r>
          </a:p>
        </p:txBody>
      </p:sp>
      <p:graphicFrame>
        <p:nvGraphicFramePr>
          <p:cNvPr id="5" name="Content Placeholder 2">
            <a:extLst>
              <a:ext uri="{FF2B5EF4-FFF2-40B4-BE49-F238E27FC236}">
                <a16:creationId xmlns:a16="http://schemas.microsoft.com/office/drawing/2014/main" xmlns="" id="{277C62CF-8F27-4769-83CC-0488F782D51F}"/>
              </a:ext>
            </a:extLst>
          </p:cNvPr>
          <p:cNvGraphicFramePr>
            <a:graphicFrameLocks noGrp="1"/>
          </p:cNvGraphicFramePr>
          <p:nvPr>
            <p:ph idx="1"/>
            <p:extLst>
              <p:ext uri="{D42A27DB-BD31-4B8C-83A1-F6EECF244321}">
                <p14:modId xmlns:p14="http://schemas.microsoft.com/office/powerpoint/2010/main" val="2462765514"/>
              </p:ext>
            </p:extLst>
          </p:nvPr>
        </p:nvGraphicFramePr>
        <p:xfrm>
          <a:off x="838200" y="1364566"/>
          <a:ext cx="10515600" cy="4812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Image result for demonstration test catchment project">
            <a:extLst>
              <a:ext uri="{FF2B5EF4-FFF2-40B4-BE49-F238E27FC236}">
                <a16:creationId xmlns:a16="http://schemas.microsoft.com/office/drawing/2014/main" xmlns="" id="{796FBE01-AFC2-44D5-9BCD-B20C01C497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33376-F517-44F6-8E28-B65B8771CD79}"/>
              </a:ext>
            </a:extLst>
          </p:cNvPr>
          <p:cNvSpPr>
            <a:spLocks noGrp="1"/>
          </p:cNvSpPr>
          <p:nvPr>
            <p:ph type="title"/>
          </p:nvPr>
        </p:nvSpPr>
        <p:spPr>
          <a:xfrm>
            <a:off x="1495864" y="282232"/>
            <a:ext cx="9200272" cy="1325563"/>
          </a:xfrm>
        </p:spPr>
        <p:txBody>
          <a:bodyPr>
            <a:normAutofit/>
          </a:bodyPr>
          <a:lstStyle/>
          <a:p>
            <a:pPr algn="ctr"/>
            <a:r>
              <a:rPr lang="en-GB" sz="2800" dirty="0"/>
              <a:t>The response of any catchment and its aquatic ecosystem to mitigation measures will vary according </a:t>
            </a:r>
            <a:br>
              <a:rPr lang="en-GB" sz="2800" dirty="0"/>
            </a:br>
            <a:r>
              <a:rPr lang="en-GB" sz="2800" dirty="0"/>
              <a:t>to a range of factors including:</a:t>
            </a:r>
          </a:p>
        </p:txBody>
      </p:sp>
      <p:graphicFrame>
        <p:nvGraphicFramePr>
          <p:cNvPr id="13" name="Content Placeholder 2">
            <a:extLst>
              <a:ext uri="{FF2B5EF4-FFF2-40B4-BE49-F238E27FC236}">
                <a16:creationId xmlns:a16="http://schemas.microsoft.com/office/drawing/2014/main" xmlns="" id="{A1B7948D-46E7-47B8-A249-CEC9346FA04B}"/>
              </a:ext>
            </a:extLst>
          </p:cNvPr>
          <p:cNvGraphicFramePr>
            <a:graphicFrameLocks noGrp="1"/>
          </p:cNvGraphicFramePr>
          <p:nvPr>
            <p:ph idx="1"/>
            <p:extLst>
              <p:ext uri="{D42A27DB-BD31-4B8C-83A1-F6EECF244321}">
                <p14:modId xmlns:p14="http://schemas.microsoft.com/office/powerpoint/2010/main" val="23670949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4" descr="Image result for demonstration test catchment project">
            <a:extLst>
              <a:ext uri="{FF2B5EF4-FFF2-40B4-BE49-F238E27FC236}">
                <a16:creationId xmlns:a16="http://schemas.microsoft.com/office/drawing/2014/main" xmlns="" id="{DD0BFEB4-2BCC-4E28-94DB-B871C315CB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355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C164B7D-4B66-461F-9104-82B9509626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05" r="3947" b="-1"/>
          <a:stretch/>
        </p:blipFill>
        <p:spPr>
          <a:xfrm>
            <a:off x="6083786" y="-168318"/>
            <a:ext cx="6261330" cy="3932313"/>
          </a:xfrm>
          <a:prstGeom prst="rect">
            <a:avLst/>
          </a:prstGeom>
          <a:effectLst>
            <a:softEdge rad="533400"/>
          </a:effectLst>
        </p:spPr>
      </p:pic>
      <p:pic>
        <p:nvPicPr>
          <p:cNvPr id="8" name="Picture 7">
            <a:extLst>
              <a:ext uri="{FF2B5EF4-FFF2-40B4-BE49-F238E27FC236}">
                <a16:creationId xmlns:a16="http://schemas.microsoft.com/office/drawing/2014/main" xmlns="" id="{CC4EA79B-885A-4F9F-81CB-4B44F95C9F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
          <a:stretch/>
        </p:blipFill>
        <p:spPr>
          <a:xfrm>
            <a:off x="6089904" y="2487168"/>
            <a:ext cx="6263640" cy="4215384"/>
          </a:xfrm>
          <a:prstGeom prst="rect">
            <a:avLst/>
          </a:prstGeom>
          <a:effectLst>
            <a:softEdge rad="533400"/>
          </a:effectLst>
        </p:spPr>
      </p:pic>
      <p:pic>
        <p:nvPicPr>
          <p:cNvPr id="10" name="Picture 12">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2C5687A9-9A07-4103-950A-C127572D37DC}"/>
              </a:ext>
            </a:extLst>
          </p:cNvPr>
          <p:cNvSpPr>
            <a:spLocks noGrp="1"/>
          </p:cNvSpPr>
          <p:nvPr>
            <p:ph type="title"/>
          </p:nvPr>
        </p:nvSpPr>
        <p:spPr>
          <a:xfrm>
            <a:off x="804997" y="1249908"/>
            <a:ext cx="4803636" cy="684506"/>
          </a:xfrm>
        </p:spPr>
        <p:txBody>
          <a:bodyPr>
            <a:normAutofit fontScale="90000"/>
          </a:bodyPr>
          <a:lstStyle/>
          <a:p>
            <a:pPr algn="ctr"/>
            <a:r>
              <a:rPr lang="en-GB" sz="4000" dirty="0">
                <a:solidFill>
                  <a:srgbClr val="000000"/>
                </a:solidFill>
              </a:rPr>
              <a:t>Opportunities for policy &amp; practice</a:t>
            </a:r>
          </a:p>
        </p:txBody>
      </p:sp>
      <p:graphicFrame>
        <p:nvGraphicFramePr>
          <p:cNvPr id="5" name="Content Placeholder 2">
            <a:extLst>
              <a:ext uri="{FF2B5EF4-FFF2-40B4-BE49-F238E27FC236}">
                <a16:creationId xmlns:a16="http://schemas.microsoft.com/office/drawing/2014/main" xmlns="" id="{9E7FECD7-002D-4351-A787-86F6729C0CFD}"/>
              </a:ext>
            </a:extLst>
          </p:cNvPr>
          <p:cNvGraphicFramePr>
            <a:graphicFrameLocks noGrp="1"/>
          </p:cNvGraphicFramePr>
          <p:nvPr>
            <p:ph idx="1"/>
            <p:extLst>
              <p:ext uri="{D42A27DB-BD31-4B8C-83A1-F6EECF244321}">
                <p14:modId xmlns:p14="http://schemas.microsoft.com/office/powerpoint/2010/main" val="2995878771"/>
              </p:ext>
            </p:extLst>
          </p:nvPr>
        </p:nvGraphicFramePr>
        <p:xfrm>
          <a:off x="804996" y="2235340"/>
          <a:ext cx="4803637" cy="37888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4" descr="Image result for demonstration test catchment project">
            <a:extLst>
              <a:ext uri="{FF2B5EF4-FFF2-40B4-BE49-F238E27FC236}">
                <a16:creationId xmlns:a16="http://schemas.microsoft.com/office/drawing/2014/main" xmlns="" id="{B46D55D1-1ABB-43B3-AC42-00A7E3C4DE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10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DC5B8AD-F225-4BEC-8F53-A28DD5AE9F7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930" r="32544" b="-1"/>
          <a:stretch/>
        </p:blipFill>
        <p:spPr>
          <a:xfrm>
            <a:off x="6083786" y="-168318"/>
            <a:ext cx="6261330" cy="3932313"/>
          </a:xfrm>
          <a:prstGeom prst="rect">
            <a:avLst/>
          </a:prstGeom>
          <a:effectLst>
            <a:softEdge rad="533400"/>
          </a:effectLst>
        </p:spPr>
      </p:pic>
      <p:pic>
        <p:nvPicPr>
          <p:cNvPr id="5" name="Picture 4">
            <a:extLst>
              <a:ext uri="{FF2B5EF4-FFF2-40B4-BE49-F238E27FC236}">
                <a16:creationId xmlns:a16="http://schemas.microsoft.com/office/drawing/2014/main" xmlns="" id="{2F98EA08-E846-49F0-9A31-DABED6E401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
          <a:stretch/>
        </p:blipFill>
        <p:spPr>
          <a:xfrm>
            <a:off x="6089904" y="2487168"/>
            <a:ext cx="6263640" cy="4215384"/>
          </a:xfrm>
          <a:prstGeom prst="rect">
            <a:avLst/>
          </a:prstGeom>
          <a:effectLst>
            <a:softEdge rad="533400"/>
          </a:effectLst>
        </p:spPr>
      </p:pic>
      <p:pic>
        <p:nvPicPr>
          <p:cNvPr id="12" name="Picture 11">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105C646-F5A5-4486-9CF6-835D988CA1B9}"/>
              </a:ext>
            </a:extLst>
          </p:cNvPr>
          <p:cNvSpPr>
            <a:spLocks noGrp="1"/>
          </p:cNvSpPr>
          <p:nvPr>
            <p:ph type="title"/>
          </p:nvPr>
        </p:nvSpPr>
        <p:spPr>
          <a:xfrm>
            <a:off x="680732" y="1206233"/>
            <a:ext cx="5539531" cy="1311664"/>
          </a:xfrm>
        </p:spPr>
        <p:txBody>
          <a:bodyPr>
            <a:normAutofit/>
          </a:bodyPr>
          <a:lstStyle/>
          <a:p>
            <a:pPr algn="ctr"/>
            <a:r>
              <a:rPr lang="en-GB" sz="4000" dirty="0">
                <a:solidFill>
                  <a:srgbClr val="000000"/>
                </a:solidFill>
              </a:rPr>
              <a:t>Opportunities for policy &amp; practice</a:t>
            </a:r>
          </a:p>
        </p:txBody>
      </p:sp>
      <p:sp>
        <p:nvSpPr>
          <p:cNvPr id="3" name="Content Placeholder 2">
            <a:extLst>
              <a:ext uri="{FF2B5EF4-FFF2-40B4-BE49-F238E27FC236}">
                <a16:creationId xmlns:a16="http://schemas.microsoft.com/office/drawing/2014/main" xmlns="" id="{EBAAF5FF-AD51-465B-8308-98081A108B14}"/>
              </a:ext>
            </a:extLst>
          </p:cNvPr>
          <p:cNvSpPr>
            <a:spLocks noGrp="1"/>
          </p:cNvSpPr>
          <p:nvPr>
            <p:ph idx="1"/>
          </p:nvPr>
        </p:nvSpPr>
        <p:spPr>
          <a:xfrm>
            <a:off x="804997" y="2487168"/>
            <a:ext cx="5291003" cy="4430409"/>
          </a:xfrm>
        </p:spPr>
        <p:txBody>
          <a:bodyPr anchor="ctr">
            <a:normAutofit/>
          </a:bodyPr>
          <a:lstStyle/>
          <a:p>
            <a:pPr marL="0" indent="0" algn="just">
              <a:buNone/>
            </a:pPr>
            <a:r>
              <a:rPr lang="en-GB" dirty="0">
                <a:solidFill>
                  <a:srgbClr val="000000"/>
                </a:solidFill>
              </a:rPr>
              <a:t>By focusing on the full spectrum of nutrient forms and sediments that flush from land to water, the DTC programme has demonstrated the need to develop different suites of on-farm mitigation measures for different farming systems and environments.</a:t>
            </a:r>
          </a:p>
          <a:p>
            <a:pPr marL="0" indent="0" algn="just">
              <a:buNone/>
            </a:pPr>
            <a:endParaRPr lang="en-GB" sz="2400" dirty="0">
              <a:solidFill>
                <a:srgbClr val="000000"/>
              </a:solidFill>
            </a:endParaRPr>
          </a:p>
        </p:txBody>
      </p:sp>
      <p:pic>
        <p:nvPicPr>
          <p:cNvPr id="9" name="Picture 4" descr="Image result for demonstration test catchment project">
            <a:extLst>
              <a:ext uri="{FF2B5EF4-FFF2-40B4-BE49-F238E27FC236}">
                <a16:creationId xmlns:a16="http://schemas.microsoft.com/office/drawing/2014/main" xmlns="" id="{FE1E261A-E8A1-4686-B18A-DDF8C81B2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623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2B1E48-944D-466D-9F6C-BFE583F379C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2700" r="12855" b="1910"/>
          <a:stretch/>
        </p:blipFill>
        <p:spPr>
          <a:xfrm>
            <a:off x="6735667" y="0"/>
            <a:ext cx="5456333" cy="3693657"/>
          </a:xfrm>
          <a:prstGeom prst="rect">
            <a:avLst/>
          </a:prstGeom>
          <a:effectLst>
            <a:softEdge rad="533400"/>
          </a:effectLst>
        </p:spPr>
      </p:pic>
      <p:pic>
        <p:nvPicPr>
          <p:cNvPr id="7" name="Picture 6">
            <a:extLst>
              <a:ext uri="{FF2B5EF4-FFF2-40B4-BE49-F238E27FC236}">
                <a16:creationId xmlns:a16="http://schemas.microsoft.com/office/drawing/2014/main" xmlns="" id="{773929BE-4B86-44E3-81B3-0E5DF76669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0AC1FB0-42AC-4D89-805C-A6633DB71C4B}"/>
              </a:ext>
            </a:extLst>
          </p:cNvPr>
          <p:cNvSpPr>
            <a:spLocks noGrp="1"/>
          </p:cNvSpPr>
          <p:nvPr>
            <p:ph type="title"/>
          </p:nvPr>
        </p:nvSpPr>
        <p:spPr>
          <a:xfrm>
            <a:off x="320779" y="1051040"/>
            <a:ext cx="5769125" cy="1311664"/>
          </a:xfrm>
        </p:spPr>
        <p:txBody>
          <a:bodyPr>
            <a:normAutofit/>
          </a:bodyPr>
          <a:lstStyle/>
          <a:p>
            <a:pPr algn="ctr"/>
            <a:r>
              <a:rPr lang="en-GB" sz="4000" dirty="0">
                <a:solidFill>
                  <a:srgbClr val="000000"/>
                </a:solidFill>
              </a:rPr>
              <a:t>Opportunities for policy &amp; practice</a:t>
            </a:r>
          </a:p>
        </p:txBody>
      </p:sp>
      <p:sp>
        <p:nvSpPr>
          <p:cNvPr id="3" name="Content Placeholder 2">
            <a:extLst>
              <a:ext uri="{FF2B5EF4-FFF2-40B4-BE49-F238E27FC236}">
                <a16:creationId xmlns:a16="http://schemas.microsoft.com/office/drawing/2014/main" xmlns="" id="{1AFB71A8-9621-4547-81C2-935A56575B03}"/>
              </a:ext>
            </a:extLst>
          </p:cNvPr>
          <p:cNvSpPr>
            <a:spLocks noGrp="1"/>
          </p:cNvSpPr>
          <p:nvPr>
            <p:ph idx="1"/>
          </p:nvPr>
        </p:nvSpPr>
        <p:spPr>
          <a:xfrm>
            <a:off x="320780" y="2198521"/>
            <a:ext cx="5769124" cy="4215384"/>
          </a:xfrm>
        </p:spPr>
        <p:txBody>
          <a:bodyPr anchor="ctr">
            <a:normAutofit/>
          </a:bodyPr>
          <a:lstStyle/>
          <a:p>
            <a:pPr marL="0" indent="0" algn="just">
              <a:buNone/>
            </a:pPr>
            <a:r>
              <a:rPr lang="en-GB" sz="2400" dirty="0">
                <a:solidFill>
                  <a:srgbClr val="000000"/>
                </a:solidFill>
              </a:rPr>
              <a:t>Successful pollution mitigation requires the control of multiple pollutants from a variety of sources. This includes the management of nutrient pools accumulated in agricultural soils, aquifers, wetlands, stream sediments and life within the catchment. </a:t>
            </a:r>
          </a:p>
          <a:p>
            <a:pPr marL="0" indent="0" algn="ctr">
              <a:buNone/>
            </a:pPr>
            <a:endParaRPr lang="en-GB" sz="2400" b="1" dirty="0">
              <a:solidFill>
                <a:srgbClr val="000000"/>
              </a:solidFill>
            </a:endParaRPr>
          </a:p>
          <a:p>
            <a:pPr marL="0" indent="0" algn="ctr">
              <a:buNone/>
            </a:pPr>
            <a:r>
              <a:rPr lang="en-GB" sz="2400" b="1" dirty="0">
                <a:solidFill>
                  <a:srgbClr val="000000"/>
                </a:solidFill>
              </a:rPr>
              <a:t>Current policy does not meet this need. </a:t>
            </a:r>
          </a:p>
          <a:p>
            <a:endParaRPr lang="en-GB" sz="2000" dirty="0">
              <a:solidFill>
                <a:srgbClr val="000000"/>
              </a:solidFill>
            </a:endParaRPr>
          </a:p>
        </p:txBody>
      </p:sp>
      <p:pic>
        <p:nvPicPr>
          <p:cNvPr id="10" name="Picture 4" descr="Image result for demonstration test catchment project">
            <a:extLst>
              <a:ext uri="{FF2B5EF4-FFF2-40B4-BE49-F238E27FC236}">
                <a16:creationId xmlns:a16="http://schemas.microsoft.com/office/drawing/2014/main" xmlns="" id="{CB15846F-AA93-43CC-8B44-305AC23890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54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395D82B-70D6-4DE8-8D33-2EAEC9BD00EB}"/>
              </a:ext>
            </a:extLst>
          </p:cNvPr>
          <p:cNvSpPr>
            <a:spLocks noGrp="1"/>
          </p:cNvSpPr>
          <p:nvPr>
            <p:ph type="title"/>
          </p:nvPr>
        </p:nvSpPr>
        <p:spPr>
          <a:xfrm>
            <a:off x="863029" y="1012004"/>
            <a:ext cx="3416158" cy="4795408"/>
          </a:xfrm>
        </p:spPr>
        <p:txBody>
          <a:bodyPr>
            <a:normAutofit/>
          </a:bodyPr>
          <a:lstStyle/>
          <a:p>
            <a:r>
              <a:rPr lang="en-GB">
                <a:solidFill>
                  <a:srgbClr val="FFFFFF"/>
                </a:solidFill>
              </a:rPr>
              <a:t>Opportunities for policy &amp; practice</a:t>
            </a:r>
          </a:p>
        </p:txBody>
      </p:sp>
      <p:graphicFrame>
        <p:nvGraphicFramePr>
          <p:cNvPr id="13" name="Content Placeholder 2">
            <a:extLst>
              <a:ext uri="{FF2B5EF4-FFF2-40B4-BE49-F238E27FC236}">
                <a16:creationId xmlns:a16="http://schemas.microsoft.com/office/drawing/2014/main" xmlns="" id="{2E6FBD77-2EA5-4F4C-B2AB-1C24BA29206C}"/>
              </a:ext>
            </a:extLst>
          </p:cNvPr>
          <p:cNvGraphicFramePr>
            <a:graphicFrameLocks noGrp="1"/>
          </p:cNvGraphicFramePr>
          <p:nvPr>
            <p:ph idx="1"/>
            <p:extLst>
              <p:ext uri="{D42A27DB-BD31-4B8C-83A1-F6EECF244321}">
                <p14:modId xmlns:p14="http://schemas.microsoft.com/office/powerpoint/2010/main" val="44021700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Image result for demonstration test catchment project">
            <a:extLst>
              <a:ext uri="{FF2B5EF4-FFF2-40B4-BE49-F238E27FC236}">
                <a16:creationId xmlns:a16="http://schemas.microsoft.com/office/drawing/2014/main" xmlns="" id="{C4E5A678-805B-4087-9C6A-9FA0B9A741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2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D5E4E1F-E951-4C98-ABCD-A9CF5B032165}"/>
              </a:ext>
            </a:extLst>
          </p:cNvPr>
          <p:cNvSpPr>
            <a:spLocks noGrp="1"/>
          </p:cNvSpPr>
          <p:nvPr>
            <p:ph type="title"/>
          </p:nvPr>
        </p:nvSpPr>
        <p:spPr>
          <a:xfrm>
            <a:off x="863029" y="1012004"/>
            <a:ext cx="3416158" cy="4795408"/>
          </a:xfrm>
        </p:spPr>
        <p:txBody>
          <a:bodyPr>
            <a:normAutofit/>
          </a:bodyPr>
          <a:lstStyle/>
          <a:p>
            <a:r>
              <a:rPr lang="en-GB">
                <a:solidFill>
                  <a:srgbClr val="FFFFFF"/>
                </a:solidFill>
              </a:rPr>
              <a:t>Further information</a:t>
            </a:r>
          </a:p>
        </p:txBody>
      </p:sp>
      <p:graphicFrame>
        <p:nvGraphicFramePr>
          <p:cNvPr id="5" name="Content Placeholder 2">
            <a:extLst>
              <a:ext uri="{FF2B5EF4-FFF2-40B4-BE49-F238E27FC236}">
                <a16:creationId xmlns:a16="http://schemas.microsoft.com/office/drawing/2014/main" xmlns="" id="{E9916416-7A73-411B-B518-4DE8942EA6EE}"/>
              </a:ext>
            </a:extLst>
          </p:cNvPr>
          <p:cNvGraphicFramePr>
            <a:graphicFrameLocks noGrp="1"/>
          </p:cNvGraphicFramePr>
          <p:nvPr>
            <p:ph idx="1"/>
            <p:extLst>
              <p:ext uri="{D42A27DB-BD31-4B8C-83A1-F6EECF244321}">
                <p14:modId xmlns:p14="http://schemas.microsoft.com/office/powerpoint/2010/main" val="1900370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Image result for demonstration test catchment project">
            <a:extLst>
              <a:ext uri="{FF2B5EF4-FFF2-40B4-BE49-F238E27FC236}">
                <a16:creationId xmlns:a16="http://schemas.microsoft.com/office/drawing/2014/main" xmlns="" id="{FC11909D-B408-449C-A6DF-24BC8AF8E7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2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01912CD-744B-468F-A4B8-8D96C2F74327}"/>
              </a:ext>
            </a:extLst>
          </p:cNvPr>
          <p:cNvPicPr>
            <a:picLocks noChangeAspect="1"/>
          </p:cNvPicPr>
          <p:nvPr/>
        </p:nvPicPr>
        <p:blipFill rotWithShape="1">
          <a:blip r:embed="rId2">
            <a:extLst>
              <a:ext uri="{28A0092B-C50C-407E-A947-70E740481C1C}">
                <a14:useLocalDpi xmlns:a14="http://schemas.microsoft.com/office/drawing/2010/main" val="0"/>
              </a:ext>
            </a:extLst>
          </a:blip>
          <a:srcRect t="22268" b="13934"/>
          <a:stretch/>
        </p:blipFill>
        <p:spPr>
          <a:xfrm>
            <a:off x="-1" y="10"/>
            <a:ext cx="12192001" cy="4666928"/>
          </a:xfrm>
          <a:prstGeom prst="rect">
            <a:avLst/>
          </a:prstGeom>
        </p:spPr>
      </p:pic>
      <p:pic>
        <p:nvPicPr>
          <p:cNvPr id="10" name="Picture 9">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D1956EF-272E-4ADC-B1AC-E179DFA4E35A}"/>
              </a:ext>
            </a:extLst>
          </p:cNvPr>
          <p:cNvSpPr>
            <a:spLocks noGrp="1"/>
          </p:cNvSpPr>
          <p:nvPr>
            <p:ph type="title"/>
          </p:nvPr>
        </p:nvSpPr>
        <p:spPr>
          <a:xfrm>
            <a:off x="274911" y="4730264"/>
            <a:ext cx="5021782" cy="1509931"/>
          </a:xfrm>
        </p:spPr>
        <p:txBody>
          <a:bodyPr>
            <a:normAutofit/>
          </a:bodyPr>
          <a:lstStyle/>
          <a:p>
            <a:r>
              <a:rPr lang="en-GB" sz="4000">
                <a:solidFill>
                  <a:srgbClr val="000000"/>
                </a:solidFill>
              </a:rPr>
              <a:t>Nutrient cycling</a:t>
            </a:r>
          </a:p>
        </p:txBody>
      </p:sp>
      <p:sp>
        <p:nvSpPr>
          <p:cNvPr id="3" name="Content Placeholder 2">
            <a:extLst>
              <a:ext uri="{FF2B5EF4-FFF2-40B4-BE49-F238E27FC236}">
                <a16:creationId xmlns:a16="http://schemas.microsoft.com/office/drawing/2014/main" xmlns="" id="{149851A3-99C5-4130-B66F-E9F4FC4A85AB}"/>
              </a:ext>
            </a:extLst>
          </p:cNvPr>
          <p:cNvSpPr>
            <a:spLocks noGrp="1"/>
          </p:cNvSpPr>
          <p:nvPr>
            <p:ph idx="1"/>
          </p:nvPr>
        </p:nvSpPr>
        <p:spPr>
          <a:xfrm>
            <a:off x="4586069" y="4551037"/>
            <a:ext cx="6810590" cy="2032643"/>
          </a:xfrm>
        </p:spPr>
        <p:txBody>
          <a:bodyPr anchor="ctr">
            <a:normAutofit/>
          </a:bodyPr>
          <a:lstStyle/>
          <a:p>
            <a:pPr marL="0" indent="0" algn="just">
              <a:buNone/>
            </a:pPr>
            <a:r>
              <a:rPr lang="en-GB" sz="2400" dirty="0">
                <a:solidFill>
                  <a:srgbClr val="000000"/>
                </a:solidFill>
              </a:rPr>
              <a:t>All living organisms need carbon, nitrogen and phosphorus to sustain life. These are referred to as essential or limiting nutrients. A nutrient cycle refers to the use, cycling, uptake and transfer of nutrients in the environment.</a:t>
            </a:r>
          </a:p>
        </p:txBody>
      </p:sp>
      <p:pic>
        <p:nvPicPr>
          <p:cNvPr id="8" name="Picture 4" descr="Image result for demonstration test catchment project">
            <a:extLst>
              <a:ext uri="{FF2B5EF4-FFF2-40B4-BE49-F238E27FC236}">
                <a16:creationId xmlns:a16="http://schemas.microsoft.com/office/drawing/2014/main" xmlns="" id="{BBC6A7D0-7D47-4154-9A91-AB5C10FD01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911" y="5961623"/>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1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03A7B8-7D74-400D-8BD5-1745B780D84F}"/>
              </a:ext>
            </a:extLst>
          </p:cNvPr>
          <p:cNvSpPr>
            <a:spLocks noGrp="1"/>
          </p:cNvSpPr>
          <p:nvPr>
            <p:ph type="title"/>
          </p:nvPr>
        </p:nvSpPr>
        <p:spPr>
          <a:xfrm>
            <a:off x="838200" y="0"/>
            <a:ext cx="10515600" cy="1325563"/>
          </a:xfrm>
        </p:spPr>
        <p:txBody>
          <a:bodyPr/>
          <a:lstStyle/>
          <a:p>
            <a:pPr algn="ctr"/>
            <a:r>
              <a:rPr lang="en-GB" dirty="0"/>
              <a:t>What is nutrient cycling?</a:t>
            </a:r>
          </a:p>
        </p:txBody>
      </p:sp>
      <p:pic>
        <p:nvPicPr>
          <p:cNvPr id="4" name="Content Placeholder 3">
            <a:extLst>
              <a:ext uri="{FF2B5EF4-FFF2-40B4-BE49-F238E27FC236}">
                <a16:creationId xmlns:a16="http://schemas.microsoft.com/office/drawing/2014/main" xmlns="" id="{AF402B73-B07A-4D79-A446-196F98DC6002}"/>
              </a:ext>
            </a:extLst>
          </p:cNvPr>
          <p:cNvPicPr>
            <a:picLocks noGrp="1" noChangeAspect="1"/>
          </p:cNvPicPr>
          <p:nvPr>
            <p:ph idx="1"/>
          </p:nvPr>
        </p:nvPicPr>
        <p:blipFill rotWithShape="1">
          <a:blip r:embed="rId2"/>
          <a:srcRect l="831" t="4395" r="1346" b="8472"/>
          <a:stretch/>
        </p:blipFill>
        <p:spPr>
          <a:xfrm>
            <a:off x="0" y="1241833"/>
            <a:ext cx="12192000" cy="5616167"/>
          </a:xfrm>
          <a:prstGeom prst="rect">
            <a:avLst/>
          </a:prstGeom>
        </p:spPr>
      </p:pic>
      <p:pic>
        <p:nvPicPr>
          <p:cNvPr id="10" name="Picture 4" descr="Image result for demonstration test catchment project">
            <a:extLst>
              <a:ext uri="{FF2B5EF4-FFF2-40B4-BE49-F238E27FC236}">
                <a16:creationId xmlns:a16="http://schemas.microsoft.com/office/drawing/2014/main" xmlns="" id="{C5C444AE-369D-4735-949D-2A057156E3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2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B7C83-CC07-46FC-8C22-EA02BF7416E2}"/>
              </a:ext>
            </a:extLst>
          </p:cNvPr>
          <p:cNvSpPr>
            <a:spLocks noGrp="1"/>
          </p:cNvSpPr>
          <p:nvPr>
            <p:ph type="title"/>
          </p:nvPr>
        </p:nvSpPr>
        <p:spPr>
          <a:xfrm>
            <a:off x="4965430" y="629268"/>
            <a:ext cx="6586491" cy="1286160"/>
          </a:xfrm>
        </p:spPr>
        <p:txBody>
          <a:bodyPr anchor="b">
            <a:normAutofit/>
          </a:bodyPr>
          <a:lstStyle/>
          <a:p>
            <a:r>
              <a:rPr lang="en-GB"/>
              <a:t>Nitrogen (N) cycling</a:t>
            </a:r>
          </a:p>
        </p:txBody>
      </p:sp>
      <p:pic>
        <p:nvPicPr>
          <p:cNvPr id="6" name="Picture 5">
            <a:extLst>
              <a:ext uri="{FF2B5EF4-FFF2-40B4-BE49-F238E27FC236}">
                <a16:creationId xmlns:a16="http://schemas.microsoft.com/office/drawing/2014/main" xmlns="" id="{FF9C1D7F-BB13-4761-B7D6-0639099CF766}"/>
              </a:ext>
            </a:extLst>
          </p:cNvPr>
          <p:cNvPicPr>
            <a:picLocks noChangeAspect="1"/>
          </p:cNvPicPr>
          <p:nvPr/>
        </p:nvPicPr>
        <p:blipFill rotWithShape="1">
          <a:blip r:embed="rId2">
            <a:extLst>
              <a:ext uri="{28A0092B-C50C-407E-A947-70E740481C1C}">
                <a14:useLocalDpi xmlns:a14="http://schemas.microsoft.com/office/drawing/2010/main" val="0"/>
              </a:ext>
            </a:extLst>
          </a:blip>
          <a:srcRect l="29423" r="30866"/>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6A675"/>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xmlns="" id="{6B129D51-D14C-49D9-BC25-799644D599D6}"/>
              </a:ext>
            </a:extLst>
          </p:cNvPr>
          <p:cNvGraphicFramePr>
            <a:graphicFrameLocks noGrp="1"/>
          </p:cNvGraphicFramePr>
          <p:nvPr>
            <p:ph idx="1"/>
            <p:extLst>
              <p:ext uri="{D42A27DB-BD31-4B8C-83A1-F6EECF244321}">
                <p14:modId xmlns:p14="http://schemas.microsoft.com/office/powerpoint/2010/main" val="1179266005"/>
              </p:ext>
            </p:extLst>
          </p:nvPr>
        </p:nvGraphicFramePr>
        <p:xfrm>
          <a:off x="4965431" y="2438400"/>
          <a:ext cx="6696482" cy="4002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4" descr="Image result for demonstration test catchment project">
            <a:extLst>
              <a:ext uri="{FF2B5EF4-FFF2-40B4-BE49-F238E27FC236}">
                <a16:creationId xmlns:a16="http://schemas.microsoft.com/office/drawing/2014/main" xmlns="" id="{2FD3D0D0-48AA-4138-AC83-4B72F46470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1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EA60CF0-17E7-4DB6-AE29-0E0F1EEE98D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139" r="20743" b="1"/>
          <a:stretch/>
        </p:blipFill>
        <p:spPr>
          <a:xfrm>
            <a:off x="6083786" y="-168318"/>
            <a:ext cx="6261330" cy="3932313"/>
          </a:xfrm>
          <a:prstGeom prst="rect">
            <a:avLst/>
          </a:prstGeom>
          <a:effectLst>
            <a:softEdge rad="533400"/>
          </a:effectLst>
        </p:spPr>
      </p:pic>
      <p:pic>
        <p:nvPicPr>
          <p:cNvPr id="6" name="Picture 5">
            <a:extLst>
              <a:ext uri="{FF2B5EF4-FFF2-40B4-BE49-F238E27FC236}">
                <a16:creationId xmlns:a16="http://schemas.microsoft.com/office/drawing/2014/main" xmlns="" id="{2748577E-48AA-42AC-AB7E-AC3637091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
          <a:stretch/>
        </p:blipFill>
        <p:spPr>
          <a:xfrm>
            <a:off x="6089904" y="2487168"/>
            <a:ext cx="6263640" cy="4215384"/>
          </a:xfrm>
          <a:prstGeom prst="rect">
            <a:avLst/>
          </a:prstGeom>
          <a:effectLst>
            <a:softEdge rad="533400"/>
          </a:effectLst>
        </p:spPr>
      </p:pic>
      <p:pic>
        <p:nvPicPr>
          <p:cNvPr id="27" name="Picture 26">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F9FA75D-EADF-4332-9B6B-4D7CB33B9B70}"/>
              </a:ext>
            </a:extLst>
          </p:cNvPr>
          <p:cNvSpPr>
            <a:spLocks noGrp="1"/>
          </p:cNvSpPr>
          <p:nvPr>
            <p:ph type="title"/>
          </p:nvPr>
        </p:nvSpPr>
        <p:spPr>
          <a:xfrm>
            <a:off x="804998" y="798445"/>
            <a:ext cx="4803636" cy="1311664"/>
          </a:xfrm>
        </p:spPr>
        <p:txBody>
          <a:bodyPr>
            <a:normAutofit/>
          </a:bodyPr>
          <a:lstStyle/>
          <a:p>
            <a:pPr algn="ctr"/>
            <a:r>
              <a:rPr lang="en-GB" sz="4000" dirty="0">
                <a:solidFill>
                  <a:srgbClr val="000000"/>
                </a:solidFill>
              </a:rPr>
              <a:t>Nitrogen (N) cycling</a:t>
            </a:r>
          </a:p>
        </p:txBody>
      </p:sp>
      <p:graphicFrame>
        <p:nvGraphicFramePr>
          <p:cNvPr id="5" name="Content Placeholder 2">
            <a:extLst>
              <a:ext uri="{FF2B5EF4-FFF2-40B4-BE49-F238E27FC236}">
                <a16:creationId xmlns:a16="http://schemas.microsoft.com/office/drawing/2014/main" xmlns="" id="{14481327-1E27-4F9D-AF9B-2AD9B690B97F}"/>
              </a:ext>
            </a:extLst>
          </p:cNvPr>
          <p:cNvGraphicFramePr>
            <a:graphicFrameLocks noGrp="1"/>
          </p:cNvGraphicFramePr>
          <p:nvPr>
            <p:ph idx="1"/>
            <p:extLst>
              <p:ext uri="{D42A27DB-BD31-4B8C-83A1-F6EECF244321}">
                <p14:modId xmlns:p14="http://schemas.microsoft.com/office/powerpoint/2010/main" val="1515107823"/>
              </p:ext>
            </p:extLst>
          </p:nvPr>
        </p:nvGraphicFramePr>
        <p:xfrm>
          <a:off x="804997" y="1845589"/>
          <a:ext cx="4803637" cy="4611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4" descr="Image result for demonstration test catchment project">
            <a:extLst>
              <a:ext uri="{FF2B5EF4-FFF2-40B4-BE49-F238E27FC236}">
                <a16:creationId xmlns:a16="http://schemas.microsoft.com/office/drawing/2014/main" xmlns="" id="{05A81573-597B-480C-95E8-D5FE3DDF00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2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3DFB3-A3D1-4189-900F-EECC38F13451}"/>
              </a:ext>
            </a:extLst>
          </p:cNvPr>
          <p:cNvSpPr>
            <a:spLocks noGrp="1"/>
          </p:cNvSpPr>
          <p:nvPr>
            <p:ph type="title"/>
          </p:nvPr>
        </p:nvSpPr>
        <p:spPr>
          <a:xfrm>
            <a:off x="4965430" y="629268"/>
            <a:ext cx="6586491" cy="1286160"/>
          </a:xfrm>
        </p:spPr>
        <p:txBody>
          <a:bodyPr anchor="b">
            <a:normAutofit/>
          </a:bodyPr>
          <a:lstStyle/>
          <a:p>
            <a:r>
              <a:rPr lang="en-GB" dirty="0"/>
              <a:t>Phosphorus (P) cycling</a:t>
            </a:r>
          </a:p>
        </p:txBody>
      </p:sp>
      <p:pic>
        <p:nvPicPr>
          <p:cNvPr id="8" name="Picture 7">
            <a:extLst>
              <a:ext uri="{FF2B5EF4-FFF2-40B4-BE49-F238E27FC236}">
                <a16:creationId xmlns:a16="http://schemas.microsoft.com/office/drawing/2014/main" xmlns="" id="{D855EF1D-B58F-4767-BF90-C978FD561A1A}"/>
              </a:ext>
            </a:extLst>
          </p:cNvPr>
          <p:cNvPicPr>
            <a:picLocks noChangeAspect="1"/>
          </p:cNvPicPr>
          <p:nvPr/>
        </p:nvPicPr>
        <p:blipFill rotWithShape="1">
          <a:blip r:embed="rId2">
            <a:extLst>
              <a:ext uri="{28A0092B-C50C-407E-A947-70E740481C1C}">
                <a14:useLocalDpi xmlns:a14="http://schemas.microsoft.com/office/drawing/2010/main" val="0"/>
              </a:ext>
            </a:extLst>
          </a:blip>
          <a:srcRect l="9294" r="37815" b="2"/>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7DB7F8"/>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xmlns="" id="{08DF7316-D66E-4F69-8B7E-F540024D665E}"/>
              </a:ext>
            </a:extLst>
          </p:cNvPr>
          <p:cNvGraphicFramePr>
            <a:graphicFrameLocks noGrp="1"/>
          </p:cNvGraphicFramePr>
          <p:nvPr>
            <p:ph idx="1"/>
            <p:extLst>
              <p:ext uri="{D42A27DB-BD31-4B8C-83A1-F6EECF244321}">
                <p14:modId xmlns:p14="http://schemas.microsoft.com/office/powerpoint/2010/main" val="3892594993"/>
              </p:ext>
            </p:extLst>
          </p:nvPr>
        </p:nvGraphicFramePr>
        <p:xfrm>
          <a:off x="4965431" y="2314808"/>
          <a:ext cx="6586489" cy="4325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4" descr="Image result for demonstration test catchment project">
            <a:extLst>
              <a:ext uri="{FF2B5EF4-FFF2-40B4-BE49-F238E27FC236}">
                <a16:creationId xmlns:a16="http://schemas.microsoft.com/office/drawing/2014/main" xmlns="" id="{9CEE3961-2CD9-4426-BA8D-960E77D8A0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0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3DD8D-A054-49E4-8176-9F404F6F9D80}"/>
              </a:ext>
            </a:extLst>
          </p:cNvPr>
          <p:cNvSpPr>
            <a:spLocks noGrp="1"/>
          </p:cNvSpPr>
          <p:nvPr>
            <p:ph type="title"/>
          </p:nvPr>
        </p:nvSpPr>
        <p:spPr>
          <a:xfrm>
            <a:off x="4965430" y="629268"/>
            <a:ext cx="6586491" cy="1286160"/>
          </a:xfrm>
        </p:spPr>
        <p:txBody>
          <a:bodyPr anchor="b">
            <a:normAutofit/>
          </a:bodyPr>
          <a:lstStyle/>
          <a:p>
            <a:r>
              <a:rPr lang="en-GB" dirty="0"/>
              <a:t>Phosphorus (P) cycling</a:t>
            </a:r>
          </a:p>
        </p:txBody>
      </p:sp>
      <p:pic>
        <p:nvPicPr>
          <p:cNvPr id="6" name="Picture 5">
            <a:extLst>
              <a:ext uri="{FF2B5EF4-FFF2-40B4-BE49-F238E27FC236}">
                <a16:creationId xmlns:a16="http://schemas.microsoft.com/office/drawing/2014/main" xmlns="" id="{AD7A0897-C4B4-4C23-BD36-8D02EF6274D0}"/>
              </a:ext>
            </a:extLst>
          </p:cNvPr>
          <p:cNvPicPr>
            <a:picLocks noChangeAspect="1"/>
          </p:cNvPicPr>
          <p:nvPr/>
        </p:nvPicPr>
        <p:blipFill rotWithShape="1">
          <a:blip r:embed="rId2">
            <a:extLst>
              <a:ext uri="{28A0092B-C50C-407E-A947-70E740481C1C}">
                <a14:useLocalDpi xmlns:a14="http://schemas.microsoft.com/office/drawing/2010/main" val="0"/>
              </a:ext>
            </a:extLst>
          </a:blip>
          <a:srcRect l="17846" r="33486" b="-2"/>
          <a:stretch/>
        </p:blipFill>
        <p:spPr>
          <a:xfrm>
            <a:off x="20" y="10"/>
            <a:ext cx="4635571" cy="6857990"/>
          </a:xfrm>
          <a:prstGeom prst="rect">
            <a:avLst/>
          </a:prstGeom>
          <a:effectLst/>
        </p:spPr>
      </p:pic>
      <p:cxnSp>
        <p:nvCxnSpPr>
          <p:cNvPr id="34" name="Straight Connector 33">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789DBE"/>
            </a:solidFill>
          </a:ln>
        </p:spPr>
        <p:style>
          <a:lnRef idx="1">
            <a:schemeClr val="accent1"/>
          </a:lnRef>
          <a:fillRef idx="0">
            <a:schemeClr val="accent1"/>
          </a:fillRef>
          <a:effectRef idx="0">
            <a:schemeClr val="accent1"/>
          </a:effectRef>
          <a:fontRef idx="minor">
            <a:schemeClr val="tx1"/>
          </a:fontRef>
        </p:style>
      </p:cxnSp>
      <p:graphicFrame>
        <p:nvGraphicFramePr>
          <p:cNvPr id="29" name="Content Placeholder 2">
            <a:extLst>
              <a:ext uri="{FF2B5EF4-FFF2-40B4-BE49-F238E27FC236}">
                <a16:creationId xmlns:a16="http://schemas.microsoft.com/office/drawing/2014/main" xmlns="" id="{00C3F57E-7A6A-4CFA-9FE4-855A18ABDD52}"/>
              </a:ext>
            </a:extLst>
          </p:cNvPr>
          <p:cNvGraphicFramePr>
            <a:graphicFrameLocks noGrp="1"/>
          </p:cNvGraphicFramePr>
          <p:nvPr>
            <p:ph idx="1"/>
            <p:extLst>
              <p:ext uri="{D42A27DB-BD31-4B8C-83A1-F6EECF244321}">
                <p14:modId xmlns:p14="http://schemas.microsoft.com/office/powerpoint/2010/main" val="970370182"/>
              </p:ext>
            </p:extLst>
          </p:nvPr>
        </p:nvGraphicFramePr>
        <p:xfrm>
          <a:off x="4965431" y="2314807"/>
          <a:ext cx="6586489" cy="4377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4" descr="Image result for demonstration test catchment project">
            <a:extLst>
              <a:ext uri="{FF2B5EF4-FFF2-40B4-BE49-F238E27FC236}">
                <a16:creationId xmlns:a16="http://schemas.microsoft.com/office/drawing/2014/main" xmlns="" id="{A3889790-6E7D-4197-97B5-2227DEEE14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8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A200BF1-8EB7-494A-B800-2A610B018A13}"/>
              </a:ext>
            </a:extLst>
          </p:cNvPr>
          <p:cNvSpPr>
            <a:spLocks noGrp="1"/>
          </p:cNvSpPr>
          <p:nvPr>
            <p:ph type="title"/>
          </p:nvPr>
        </p:nvSpPr>
        <p:spPr>
          <a:xfrm>
            <a:off x="863029" y="1012004"/>
            <a:ext cx="3416158" cy="4795408"/>
          </a:xfrm>
        </p:spPr>
        <p:txBody>
          <a:bodyPr>
            <a:normAutofit/>
          </a:bodyPr>
          <a:lstStyle/>
          <a:p>
            <a:pPr algn="ctr"/>
            <a:r>
              <a:rPr lang="en-GB" dirty="0">
                <a:solidFill>
                  <a:srgbClr val="FFFFFF"/>
                </a:solidFill>
              </a:rPr>
              <a:t>The impact of agriculture on nutrient cycling</a:t>
            </a:r>
            <a:br>
              <a:rPr lang="en-GB" dirty="0">
                <a:solidFill>
                  <a:srgbClr val="FFFFFF"/>
                </a:solidFill>
              </a:rPr>
            </a:br>
            <a:endParaRPr lang="en-GB" dirty="0">
              <a:solidFill>
                <a:srgbClr val="FFFFFF"/>
              </a:solidFill>
            </a:endParaRPr>
          </a:p>
        </p:txBody>
      </p:sp>
      <p:graphicFrame>
        <p:nvGraphicFramePr>
          <p:cNvPr id="5" name="Content Placeholder 2">
            <a:extLst>
              <a:ext uri="{FF2B5EF4-FFF2-40B4-BE49-F238E27FC236}">
                <a16:creationId xmlns:a16="http://schemas.microsoft.com/office/drawing/2014/main" xmlns="" id="{61EA4B22-0557-402D-B373-8770986CCC75}"/>
              </a:ext>
            </a:extLst>
          </p:cNvPr>
          <p:cNvGraphicFramePr>
            <a:graphicFrameLocks noGrp="1"/>
          </p:cNvGraphicFramePr>
          <p:nvPr>
            <p:ph idx="1"/>
            <p:extLst>
              <p:ext uri="{D42A27DB-BD31-4B8C-83A1-F6EECF244321}">
                <p14:modId xmlns:p14="http://schemas.microsoft.com/office/powerpoint/2010/main" val="2388079346"/>
              </p:ext>
            </p:extLst>
          </p:nvPr>
        </p:nvGraphicFramePr>
        <p:xfrm>
          <a:off x="4865105" y="494970"/>
          <a:ext cx="7022095" cy="5861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Image result for demonstration test catchment project">
            <a:extLst>
              <a:ext uri="{FF2B5EF4-FFF2-40B4-BE49-F238E27FC236}">
                <a16:creationId xmlns:a16="http://schemas.microsoft.com/office/drawing/2014/main" xmlns="" id="{946367A0-AB45-452B-AA63-4D4A4FACA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45" y="261219"/>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31091"/>
      </p:ext>
    </p:extLst>
  </p:cSld>
  <p:clrMapOvr>
    <a:masterClrMapping/>
  </p:clrMapOvr>
</p:sld>
</file>

<file path=ppt/theme/theme1.xml><?xml version="1.0" encoding="utf-8"?>
<a:theme xmlns:a="http://schemas.openxmlformats.org/drawingml/2006/main" name="1_Office Theme">
  <a:themeElements>
    <a:clrScheme name="Custom 3">
      <a:dk1>
        <a:srgbClr val="17406D"/>
      </a:dk1>
      <a:lt1>
        <a:sysClr val="window" lastClr="FFFFFF"/>
      </a:lt1>
      <a:dk2>
        <a:srgbClr val="17406D"/>
      </a:dk2>
      <a:lt2>
        <a:srgbClr val="DBEFF9"/>
      </a:lt2>
      <a:accent1>
        <a:srgbClr val="0F6FC6"/>
      </a:accent1>
      <a:accent2>
        <a:srgbClr val="113051"/>
      </a:accent2>
      <a:accent3>
        <a:srgbClr val="104864"/>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2002</Words>
  <Application>Microsoft Office PowerPoint</Application>
  <PresentationFormat>Widescreen</PresentationFormat>
  <Paragraphs>111</Paragraphs>
  <Slides>28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Aparajita</vt:lpstr>
      <vt:lpstr>Arial</vt:lpstr>
      <vt:lpstr>Bahnschrift SemiLight SemiConde</vt:lpstr>
      <vt:lpstr>Calibri</vt:lpstr>
      <vt:lpstr>Calibri Light</vt:lpstr>
      <vt:lpstr>1_Office Theme</vt:lpstr>
      <vt:lpstr>Office Theme</vt:lpstr>
      <vt:lpstr>Holistic monitoring needed to underpin effective pollution mitigation</vt:lpstr>
      <vt:lpstr>The issue</vt:lpstr>
      <vt:lpstr>Nutrient cycling</vt:lpstr>
      <vt:lpstr>What is nutrient cycling?</vt:lpstr>
      <vt:lpstr>Nitrogen (N) cycling</vt:lpstr>
      <vt:lpstr>Nitrogen (N) cycling</vt:lpstr>
      <vt:lpstr>Phosphorus (P) cycling</vt:lpstr>
      <vt:lpstr>Phosphorus (P) cycling</vt:lpstr>
      <vt:lpstr>The impact of agriculture on nutrient cycling </vt:lpstr>
      <vt:lpstr>The impact of agriculture on nutrient cycling</vt:lpstr>
      <vt:lpstr>The rate at which nutrients flush from their sources to adjacent waterbodies depends on: </vt:lpstr>
      <vt:lpstr>Sources of nutrient and sediment flux to waters in intensive ARABLE farming catchments</vt:lpstr>
      <vt:lpstr>Sources of nutrient and sediment flux to waters in intensive LIVESTOCK farming catchments</vt:lpstr>
      <vt:lpstr>Mitigating nutrient pollution</vt:lpstr>
      <vt:lpstr>The Demonstration Test Catchment Project (DTC)</vt:lpstr>
      <vt:lpstr>Demonstration Test Catchments (DTC) programme</vt:lpstr>
      <vt:lpstr>PowerPoint Presentation</vt:lpstr>
      <vt:lpstr>Lessons learnt:  chalk catchments </vt:lpstr>
      <vt:lpstr>Lessons learnt:  chalk catchments</vt:lpstr>
      <vt:lpstr>Lessons learnt: clay catchments</vt:lpstr>
      <vt:lpstr>Lessons learnt: clay catchments</vt:lpstr>
      <vt:lpstr>Lessons learnt</vt:lpstr>
      <vt:lpstr>The response of any catchment and its aquatic ecosystem to mitigation measures will vary according  to a range of factors including:</vt:lpstr>
      <vt:lpstr>Opportunities for policy &amp; practice</vt:lpstr>
      <vt:lpstr>Opportunities for policy &amp; practice</vt:lpstr>
      <vt:lpstr>Opportunities for policy &amp; practice</vt:lpstr>
      <vt:lpstr>Opportunities for policy &amp; practice</vt:lpstr>
      <vt:lpstr>Further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Holistic monitoring needed to underpin effective pollution mitigation</dc:title>
  <dc:creator>Chivers, Charlotte</dc:creator>
  <cp:lastModifiedBy>Tranter, Emma</cp:lastModifiedBy>
  <cp:revision>1</cp:revision>
  <dcterms:created xsi:type="dcterms:W3CDTF">2019-05-01T09:35:40Z</dcterms:created>
  <dcterms:modified xsi:type="dcterms:W3CDTF">2019-10-23T11:08:01Z</dcterms:modified>
</cp:coreProperties>
</file>